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0" r:id="rId5"/>
    <p:sldId id="271" r:id="rId6"/>
    <p:sldId id="272" r:id="rId7"/>
    <p:sldId id="273" r:id="rId8"/>
    <p:sldId id="274" r:id="rId9"/>
    <p:sldId id="275" r:id="rId10"/>
    <p:sldId id="276" r:id="rId11"/>
    <p:sldId id="277" r:id="rId12"/>
    <p:sldId id="278" r:id="rId13"/>
    <p:sldId id="279" r:id="rId14"/>
    <p:sldId id="304"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259" r:id="rId40"/>
    <p:sldId id="260" r:id="rId41"/>
    <p:sldId id="261" r:id="rId42"/>
    <p:sldId id="262" r:id="rId43"/>
    <p:sldId id="263" r:id="rId44"/>
    <p:sldId id="264" r:id="rId45"/>
    <p:sldId id="265" r:id="rId46"/>
    <p:sldId id="266" r:id="rId47"/>
    <p:sldId id="267" r:id="rId48"/>
    <p:sldId id="268" r:id="rId49"/>
    <p:sldId id="305" r:id="rId50"/>
    <p:sldId id="306" r:id="rId51"/>
    <p:sldId id="307" r:id="rId52"/>
    <p:sldId id="308" r:id="rId53"/>
    <p:sldId id="309" r:id="rId54"/>
    <p:sldId id="310" r:id="rId55"/>
    <p:sldId id="311" r:id="rId56"/>
    <p:sldId id="319" r:id="rId57"/>
    <p:sldId id="320" r:id="rId58"/>
    <p:sldId id="321" r:id="rId59"/>
    <p:sldId id="322" r:id="rId60"/>
    <p:sldId id="323" r:id="rId61"/>
    <p:sldId id="324" r:id="rId62"/>
    <p:sldId id="325" r:id="rId63"/>
    <p:sldId id="326" r:id="rId64"/>
    <p:sldId id="312" r:id="rId65"/>
    <p:sldId id="313" r:id="rId66"/>
    <p:sldId id="314" r:id="rId67"/>
    <p:sldId id="315" r:id="rId68"/>
    <p:sldId id="316" r:id="rId69"/>
    <p:sldId id="317" r:id="rId70"/>
    <p:sldId id="318"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60" r:id="rId95"/>
    <p:sldId id="361" r:id="rId96"/>
    <p:sldId id="362" r:id="rId97"/>
    <p:sldId id="363" r:id="rId98"/>
    <p:sldId id="364" r:id="rId99"/>
    <p:sldId id="365" r:id="rId100"/>
    <p:sldId id="366" r:id="rId101"/>
    <p:sldId id="350" r:id="rId102"/>
    <p:sldId id="351" r:id="rId103"/>
    <p:sldId id="352" r:id="rId104"/>
    <p:sldId id="353" r:id="rId105"/>
    <p:sldId id="354" r:id="rId106"/>
    <p:sldId id="355" r:id="rId107"/>
    <p:sldId id="367" r:id="rId108"/>
    <p:sldId id="356" r:id="rId109"/>
    <p:sldId id="357" r:id="rId110"/>
    <p:sldId id="358"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59" r:id="rId129"/>
    <p:sldId id="269" r:id="rId130"/>
    <p:sldId id="385" r:id="rId131"/>
    <p:sldId id="386" r:id="rId132"/>
    <p:sldId id="387" r:id="rId133"/>
    <p:sldId id="388" r:id="rId134"/>
    <p:sldId id="389" r:id="rId135"/>
    <p:sldId id="390" r:id="rId136"/>
    <p:sldId id="391" r:id="rId137"/>
    <p:sldId id="394" r:id="rId138"/>
    <p:sldId id="395" r:id="rId139"/>
    <p:sldId id="396" r:id="rId140"/>
    <p:sldId id="397" r:id="rId141"/>
    <p:sldId id="398" r:id="rId142"/>
    <p:sldId id="399" r:id="rId143"/>
    <p:sldId id="400" r:id="rId144"/>
    <p:sldId id="401" r:id="rId145"/>
    <p:sldId id="392" r:id="rId146"/>
    <p:sldId id="402" r:id="rId147"/>
    <p:sldId id="403" r:id="rId148"/>
    <p:sldId id="404" r:id="rId149"/>
    <p:sldId id="405" r:id="rId150"/>
    <p:sldId id="406" r:id="rId151"/>
    <p:sldId id="407" r:id="rId152"/>
    <p:sldId id="408" r:id="rId153"/>
    <p:sldId id="409" r:id="rId154"/>
    <p:sldId id="410" r:id="rId155"/>
    <p:sldId id="411" r:id="rId156"/>
    <p:sldId id="423" r:id="rId157"/>
    <p:sldId id="412" r:id="rId158"/>
    <p:sldId id="413" r:id="rId159"/>
    <p:sldId id="414" r:id="rId160"/>
    <p:sldId id="415" r:id="rId161"/>
    <p:sldId id="416" r:id="rId162"/>
    <p:sldId id="417" r:id="rId163"/>
    <p:sldId id="418" r:id="rId164"/>
    <p:sldId id="419" r:id="rId165"/>
    <p:sldId id="420" r:id="rId166"/>
    <p:sldId id="421" r:id="rId167"/>
    <p:sldId id="422" r:id="rId168"/>
    <p:sldId id="39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5" r:id="rId200"/>
    <p:sldId id="456" r:id="rId201"/>
    <p:sldId id="477" r:id="rId202"/>
    <p:sldId id="478" r:id="rId203"/>
    <p:sldId id="479" r:id="rId204"/>
    <p:sldId id="480" r:id="rId205"/>
    <p:sldId id="481"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9" r:id="rId240"/>
    <p:sldId id="500" r:id="rId241"/>
    <p:sldId id="501" r:id="rId242"/>
    <p:sldId id="502" r:id="rId243"/>
    <p:sldId id="503" r:id="rId2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461"/>
  </p:normalViewPr>
  <p:slideViewPr>
    <p:cSldViewPr snapToGrid="0">
      <p:cViewPr>
        <p:scale>
          <a:sx n="118" d="100"/>
          <a:sy n="118" d="100"/>
        </p:scale>
        <p:origin x="55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936C-5BD3-85DE-88F7-68E4A25DA54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5C77C98-94D4-29C4-4440-67168C703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923AE2C-0943-84FE-8E2E-6204F706049E}"/>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5" name="Footer Placeholder 4">
            <a:extLst>
              <a:ext uri="{FF2B5EF4-FFF2-40B4-BE49-F238E27FC236}">
                <a16:creationId xmlns:a16="http://schemas.microsoft.com/office/drawing/2014/main" id="{7BE75D03-83D2-20FA-9485-A6097F517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660A6-87DC-2750-1D49-86011B7E4A81}"/>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425419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08F4-3646-2B4C-EC33-00613D3021D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B9B850F-C7B0-85C6-6FAC-22F16A164A1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7B8BF2-CB42-698C-D739-A40E1F81710D}"/>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5" name="Footer Placeholder 4">
            <a:extLst>
              <a:ext uri="{FF2B5EF4-FFF2-40B4-BE49-F238E27FC236}">
                <a16:creationId xmlns:a16="http://schemas.microsoft.com/office/drawing/2014/main" id="{30ED053F-497B-5F8A-A527-B8D793000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3FCB7-2B64-2614-5071-50C2FB5B7783}"/>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244486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3DB8C8-DD3D-B59E-38B3-948C82A8112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7CB67B-B7DE-6DBB-2374-6E69C288189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0F9BA6-BC33-156E-4934-A3D541C4FD6F}"/>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5" name="Footer Placeholder 4">
            <a:extLst>
              <a:ext uri="{FF2B5EF4-FFF2-40B4-BE49-F238E27FC236}">
                <a16:creationId xmlns:a16="http://schemas.microsoft.com/office/drawing/2014/main" id="{A0A6A988-0C44-1A1F-85F6-3386B8B92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5ACBF-7D59-77FD-6190-97E3DE014F98}"/>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2954083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E361-9DCE-6A81-9E63-E3475106793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4C18AEB-5CF1-C59C-A140-818E8A803E7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FC7987-97E9-6AB1-FD86-A8ECA20B7048}"/>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5" name="Footer Placeholder 4">
            <a:extLst>
              <a:ext uri="{FF2B5EF4-FFF2-40B4-BE49-F238E27FC236}">
                <a16:creationId xmlns:a16="http://schemas.microsoft.com/office/drawing/2014/main" id="{7A5D02C6-5819-EDB3-44B7-65ACC1852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17416-5A9C-47A9-AFFC-D6CFA56D0459}"/>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418552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98CE-96FC-949F-E02F-C65E343C546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A725EC6-97A5-BBF3-E26C-4C3B0B16D7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023326-D428-9662-DD14-33D616AB9A74}"/>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5" name="Footer Placeholder 4">
            <a:extLst>
              <a:ext uri="{FF2B5EF4-FFF2-40B4-BE49-F238E27FC236}">
                <a16:creationId xmlns:a16="http://schemas.microsoft.com/office/drawing/2014/main" id="{39F0D838-0186-57C2-C668-C22235026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17792-CFF1-575A-A62A-42D6A662416F}"/>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3537117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C53C-A5F4-C709-4D14-8066B26B00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E482A65-37FD-6363-9B5F-23A1DDFE72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35DE1DE-E7E6-9556-BB60-E5BD08905F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E72E0AE-C443-A2F2-D452-3462E815D61B}"/>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6" name="Footer Placeholder 5">
            <a:extLst>
              <a:ext uri="{FF2B5EF4-FFF2-40B4-BE49-F238E27FC236}">
                <a16:creationId xmlns:a16="http://schemas.microsoft.com/office/drawing/2014/main" id="{78C8B20E-A6CA-7C7F-0BDC-EBF932E99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0386E1-6FD3-E24E-5015-1D54E98288A4}"/>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1088266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4466-A06E-F48E-41F9-F8723090546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59107D9-2EC3-787E-0582-72664C671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C395476-E6F4-E228-33F8-D109A36A7B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40F02C6-D1F7-203E-3577-B74F58D068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2351CE-E1F6-0B46-8A82-20623F39BF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BC9C0BC-238D-BACC-CB21-854B83978863}"/>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8" name="Footer Placeholder 7">
            <a:extLst>
              <a:ext uri="{FF2B5EF4-FFF2-40B4-BE49-F238E27FC236}">
                <a16:creationId xmlns:a16="http://schemas.microsoft.com/office/drawing/2014/main" id="{ACE1B161-3E47-9866-A49E-098D915D4D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083276-40D0-621F-CA47-94090294277F}"/>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3285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E9CAF-5BAF-C943-FD86-CD720C9A3B1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4DFC9DB-C71A-1DBF-4059-66FCD74FE3FA}"/>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4" name="Footer Placeholder 3">
            <a:extLst>
              <a:ext uri="{FF2B5EF4-FFF2-40B4-BE49-F238E27FC236}">
                <a16:creationId xmlns:a16="http://schemas.microsoft.com/office/drawing/2014/main" id="{093B4E18-07FC-C0BD-9EE3-96F48C8009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7050AA-00A5-7029-A387-E393F0B7317B}"/>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2047508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95296-0DDE-0103-79D4-BEE06F1F070B}"/>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3" name="Footer Placeholder 2">
            <a:extLst>
              <a:ext uri="{FF2B5EF4-FFF2-40B4-BE49-F238E27FC236}">
                <a16:creationId xmlns:a16="http://schemas.microsoft.com/office/drawing/2014/main" id="{73324A4A-ED33-24C2-C452-81B4A4236E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183ABD-9D74-689E-1689-8069B659E396}"/>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147638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C49-9652-FA7F-FF83-8C70B0D63FF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49C72D-C944-89B4-B2DC-D0BFA44D61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4FE7195-6126-7ECB-D3C8-E8E402220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95ED7F-86DC-C829-68DE-0EB4F6638FC9}"/>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6" name="Footer Placeholder 5">
            <a:extLst>
              <a:ext uri="{FF2B5EF4-FFF2-40B4-BE49-F238E27FC236}">
                <a16:creationId xmlns:a16="http://schemas.microsoft.com/office/drawing/2014/main" id="{3BFC0640-CBB9-288C-7450-5941E3485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A7B897-5A64-52B6-D4CD-643CDEB6E7CB}"/>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3264489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7918-7F24-1671-608E-456008A763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93CDBB9-C389-6E2C-FED0-5610DB7FD2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084004-C309-2E17-0172-05396EF77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7286696-E4C4-98AC-9F9B-8CEC6A0C8FF0}"/>
              </a:ext>
            </a:extLst>
          </p:cNvPr>
          <p:cNvSpPr>
            <a:spLocks noGrp="1"/>
          </p:cNvSpPr>
          <p:nvPr>
            <p:ph type="dt" sz="half" idx="10"/>
          </p:nvPr>
        </p:nvSpPr>
        <p:spPr/>
        <p:txBody>
          <a:bodyPr/>
          <a:lstStyle/>
          <a:p>
            <a:fld id="{2BDE03E2-F16E-664F-AC18-1DF0DACC10AE}" type="datetimeFigureOut">
              <a:rPr lang="en-US" smtClean="0"/>
              <a:t>4/1/24</a:t>
            </a:fld>
            <a:endParaRPr lang="en-US"/>
          </a:p>
        </p:txBody>
      </p:sp>
      <p:sp>
        <p:nvSpPr>
          <p:cNvPr id="6" name="Footer Placeholder 5">
            <a:extLst>
              <a:ext uri="{FF2B5EF4-FFF2-40B4-BE49-F238E27FC236}">
                <a16:creationId xmlns:a16="http://schemas.microsoft.com/office/drawing/2014/main" id="{D6399919-84A0-28AD-5A32-1C64D7F61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E203C9-3DC8-5E2B-A004-33EA92AC134C}"/>
              </a:ext>
            </a:extLst>
          </p:cNvPr>
          <p:cNvSpPr>
            <a:spLocks noGrp="1"/>
          </p:cNvSpPr>
          <p:nvPr>
            <p:ph type="sldNum" sz="quarter" idx="12"/>
          </p:nvPr>
        </p:nvSpPr>
        <p:spPr/>
        <p:txBody>
          <a:bodyPr/>
          <a:lstStyle/>
          <a:p>
            <a:fld id="{4B090F39-2B58-FA45-BE3C-60281085BA7A}" type="slidenum">
              <a:rPr lang="en-US" smtClean="0"/>
              <a:t>‹#›</a:t>
            </a:fld>
            <a:endParaRPr lang="en-US"/>
          </a:p>
        </p:txBody>
      </p:sp>
    </p:spTree>
    <p:extLst>
      <p:ext uri="{BB962C8B-B14F-4D97-AF65-F5344CB8AC3E}">
        <p14:creationId xmlns:p14="http://schemas.microsoft.com/office/powerpoint/2010/main" val="372314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0A94B-6A69-AE62-F899-77014E19F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42220E5-787F-6457-A268-A072713046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2A9E63-16A5-8C2F-2AAA-21618397CF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DE03E2-F16E-664F-AC18-1DF0DACC10AE}" type="datetimeFigureOut">
              <a:rPr lang="en-US" smtClean="0"/>
              <a:t>4/1/24</a:t>
            </a:fld>
            <a:endParaRPr lang="en-US"/>
          </a:p>
        </p:txBody>
      </p:sp>
      <p:sp>
        <p:nvSpPr>
          <p:cNvPr id="5" name="Footer Placeholder 4">
            <a:extLst>
              <a:ext uri="{FF2B5EF4-FFF2-40B4-BE49-F238E27FC236}">
                <a16:creationId xmlns:a16="http://schemas.microsoft.com/office/drawing/2014/main" id="{E102CCC2-9958-F62A-5A14-3D8001338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0A59CE1-16D4-A5B5-A124-9D89619208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090F39-2B58-FA45-BE3C-60281085BA7A}" type="slidenum">
              <a:rPr lang="en-US" smtClean="0"/>
              <a:t>‹#›</a:t>
            </a:fld>
            <a:endParaRPr lang="en-US"/>
          </a:p>
        </p:txBody>
      </p:sp>
    </p:spTree>
    <p:extLst>
      <p:ext uri="{BB962C8B-B14F-4D97-AF65-F5344CB8AC3E}">
        <p14:creationId xmlns:p14="http://schemas.microsoft.com/office/powerpoint/2010/main" val="4097824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techjourney.net/centos-yum-rpm-error-rpmts_hdrfromfdno-rpmdbnextiterator-header-v3-rsasha1-signature-key-id-bad/"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media.sundog-soft.com/es/ml-100k.zip"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hyperlink" Target="https://tez.apache.org/" TargetMode="External"/><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media.sundog-soft.com/hadoop/ml-100k/u.data" TargetMode="External"/><Relationship Id="rId2" Type="http://schemas.openxmlformats.org/officeDocument/2006/relationships/hyperlink" Target="mailto:maria_dev@127.0.0.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chive.cloudera.com/hwx-sandbox/hdp/hdp-2.5.0/HDP_2.5_virtualbox.ova" TargetMode="External"/><Relationship Id="rId2" Type="http://schemas.openxmlformats.org/officeDocument/2006/relationships/hyperlink" Target="https://archive.cloudera.com/hwx-sandbox/hdp/hdp-2.6.5/HDP_2.6.5_virtualbox_180626.ov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rouplens.com/"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DADF-5815-0CC0-7D42-82C1829F76E2}"/>
              </a:ext>
            </a:extLst>
          </p:cNvPr>
          <p:cNvSpPr>
            <a:spLocks noGrp="1"/>
          </p:cNvSpPr>
          <p:nvPr>
            <p:ph type="ctrTitle"/>
          </p:nvPr>
        </p:nvSpPr>
        <p:spPr/>
        <p:txBody>
          <a:bodyPr/>
          <a:lstStyle/>
          <a:p>
            <a:r>
              <a:rPr lang="en-US" dirty="0"/>
              <a:t>The Ultimate Hands-On Hadoop: Tame your Big Data</a:t>
            </a:r>
          </a:p>
        </p:txBody>
      </p:sp>
      <p:sp>
        <p:nvSpPr>
          <p:cNvPr id="3" name="Subtitle 2">
            <a:extLst>
              <a:ext uri="{FF2B5EF4-FFF2-40B4-BE49-F238E27FC236}">
                <a16:creationId xmlns:a16="http://schemas.microsoft.com/office/drawing/2014/main" id="{CC6E7626-00AC-BF5F-2262-DDAFA47E04ED}"/>
              </a:ext>
            </a:extLst>
          </p:cNvPr>
          <p:cNvSpPr>
            <a:spLocks noGrp="1"/>
          </p:cNvSpPr>
          <p:nvPr>
            <p:ph type="subTitle" idx="1"/>
          </p:nvPr>
        </p:nvSpPr>
        <p:spPr>
          <a:xfrm>
            <a:off x="3291840" y="4663440"/>
            <a:ext cx="5334000" cy="807720"/>
          </a:xfrm>
        </p:spPr>
        <p:txBody>
          <a:bodyPr/>
          <a:lstStyle/>
          <a:p>
            <a:r>
              <a:rPr lang="en-US" dirty="0"/>
              <a:t>15 March, 2024</a:t>
            </a:r>
          </a:p>
        </p:txBody>
      </p:sp>
    </p:spTree>
    <p:extLst>
      <p:ext uri="{BB962C8B-B14F-4D97-AF65-F5344CB8AC3E}">
        <p14:creationId xmlns:p14="http://schemas.microsoft.com/office/powerpoint/2010/main" val="1129060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8204-5DEE-04BB-701A-A35D41927E8F}"/>
              </a:ext>
            </a:extLst>
          </p:cNvPr>
          <p:cNvSpPr>
            <a:spLocks noGrp="1"/>
          </p:cNvSpPr>
          <p:nvPr>
            <p:ph type="title"/>
          </p:nvPr>
        </p:nvSpPr>
        <p:spPr/>
        <p:txBody>
          <a:bodyPr/>
          <a:lstStyle/>
          <a:p>
            <a:endParaRPr lang="en-US"/>
          </a:p>
        </p:txBody>
      </p:sp>
      <p:pic>
        <p:nvPicPr>
          <p:cNvPr id="5" name="Content Placeholder 4" descr="A yellow stuffed animal with text&#10;&#10;Description automatically generated">
            <a:extLst>
              <a:ext uri="{FF2B5EF4-FFF2-40B4-BE49-F238E27FC236}">
                <a16:creationId xmlns:a16="http://schemas.microsoft.com/office/drawing/2014/main" id="{F62FD8DE-CA0E-1342-8B7F-3772DFA0CD29}"/>
              </a:ext>
            </a:extLst>
          </p:cNvPr>
          <p:cNvPicPr>
            <a:picLocks noGrp="1" noChangeAspect="1"/>
          </p:cNvPicPr>
          <p:nvPr>
            <p:ph idx="1"/>
          </p:nvPr>
        </p:nvPicPr>
        <p:blipFill>
          <a:blip r:embed="rId2"/>
          <a:stretch>
            <a:fillRect/>
          </a:stretch>
        </p:blipFill>
        <p:spPr>
          <a:xfrm>
            <a:off x="142187" y="101599"/>
            <a:ext cx="5835119" cy="5544025"/>
          </a:xfrm>
        </p:spPr>
      </p:pic>
      <p:pic>
        <p:nvPicPr>
          <p:cNvPr id="7" name="Picture 6">
            <a:extLst>
              <a:ext uri="{FF2B5EF4-FFF2-40B4-BE49-F238E27FC236}">
                <a16:creationId xmlns:a16="http://schemas.microsoft.com/office/drawing/2014/main" id="{F73A94B3-E67B-2F9A-61AA-079ABF510923}"/>
              </a:ext>
            </a:extLst>
          </p:cNvPr>
          <p:cNvPicPr>
            <a:picLocks noChangeAspect="1"/>
          </p:cNvPicPr>
          <p:nvPr/>
        </p:nvPicPr>
        <p:blipFill>
          <a:blip r:embed="rId3"/>
          <a:stretch>
            <a:fillRect/>
          </a:stretch>
        </p:blipFill>
        <p:spPr>
          <a:xfrm>
            <a:off x="5760720" y="129992"/>
            <a:ext cx="6280734" cy="6362884"/>
          </a:xfrm>
          <a:prstGeom prst="rect">
            <a:avLst/>
          </a:prstGeom>
        </p:spPr>
      </p:pic>
    </p:spTree>
    <p:extLst>
      <p:ext uri="{BB962C8B-B14F-4D97-AF65-F5344CB8AC3E}">
        <p14:creationId xmlns:p14="http://schemas.microsoft.com/office/powerpoint/2010/main" val="30378806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5B10F-3593-2AB5-024B-2AD3054C4873}"/>
              </a:ext>
            </a:extLst>
          </p:cNvPr>
          <p:cNvSpPr>
            <a:spLocks noGrp="1"/>
          </p:cNvSpPr>
          <p:nvPr>
            <p:ph type="title"/>
          </p:nvPr>
        </p:nvSpPr>
        <p:spPr>
          <a:xfrm>
            <a:off x="304800" y="365125"/>
            <a:ext cx="11049000" cy="691515"/>
          </a:xfrm>
        </p:spPr>
        <p:txBody>
          <a:bodyPr>
            <a:normAutofit fontScale="90000"/>
          </a:bodyPr>
          <a:lstStyle/>
          <a:p>
            <a:r>
              <a:rPr lang="en-US" dirty="0"/>
              <a:t>Datasets and Spark 2.0</a:t>
            </a:r>
          </a:p>
        </p:txBody>
      </p:sp>
      <p:pic>
        <p:nvPicPr>
          <p:cNvPr id="5" name="Content Placeholder 4" descr="A yellow background with black text&#10;&#10;Description automatically generated">
            <a:extLst>
              <a:ext uri="{FF2B5EF4-FFF2-40B4-BE49-F238E27FC236}">
                <a16:creationId xmlns:a16="http://schemas.microsoft.com/office/drawing/2014/main" id="{0D944ED6-73A4-E0DC-703E-2B53E6760F71}"/>
              </a:ext>
            </a:extLst>
          </p:cNvPr>
          <p:cNvPicPr>
            <a:picLocks noGrp="1" noChangeAspect="1"/>
          </p:cNvPicPr>
          <p:nvPr>
            <p:ph idx="1"/>
          </p:nvPr>
        </p:nvPicPr>
        <p:blipFill>
          <a:blip r:embed="rId2"/>
          <a:stretch>
            <a:fillRect/>
          </a:stretch>
        </p:blipFill>
        <p:spPr>
          <a:xfrm>
            <a:off x="2044700" y="2064544"/>
            <a:ext cx="8102600" cy="3873500"/>
          </a:xfrm>
        </p:spPr>
      </p:pic>
    </p:spTree>
    <p:extLst>
      <p:ext uri="{BB962C8B-B14F-4D97-AF65-F5344CB8AC3E}">
        <p14:creationId xmlns:p14="http://schemas.microsoft.com/office/powerpoint/2010/main" val="8720072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EE4D-30F0-1017-8E06-5B6F8FDC8C23}"/>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6CF434BE-87F8-BD8A-EAA3-663B5AC6B29A}"/>
              </a:ext>
            </a:extLst>
          </p:cNvPr>
          <p:cNvPicPr>
            <a:picLocks noGrp="1" noChangeAspect="1"/>
          </p:cNvPicPr>
          <p:nvPr>
            <p:ph idx="1"/>
          </p:nvPr>
        </p:nvPicPr>
        <p:blipFill>
          <a:blip r:embed="rId2"/>
          <a:stretch>
            <a:fillRect/>
          </a:stretch>
        </p:blipFill>
        <p:spPr>
          <a:xfrm>
            <a:off x="539034" y="365124"/>
            <a:ext cx="9488886" cy="5477777"/>
          </a:xfrm>
        </p:spPr>
      </p:pic>
    </p:spTree>
    <p:extLst>
      <p:ext uri="{BB962C8B-B14F-4D97-AF65-F5344CB8AC3E}">
        <p14:creationId xmlns:p14="http://schemas.microsoft.com/office/powerpoint/2010/main" val="14017243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6D23-CED7-B8DB-CA03-FD52D0AE4C38}"/>
              </a:ext>
            </a:extLst>
          </p:cNvPr>
          <p:cNvSpPr>
            <a:spLocks noGrp="1"/>
          </p:cNvSpPr>
          <p:nvPr>
            <p:ph type="title"/>
          </p:nvPr>
        </p:nvSpPr>
        <p:spPr/>
        <p:txBody>
          <a:bodyPr/>
          <a:lstStyle/>
          <a:p>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50EC70F2-02DE-0F43-4CC7-58C46B8E317C}"/>
              </a:ext>
            </a:extLst>
          </p:cNvPr>
          <p:cNvPicPr>
            <a:picLocks noGrp="1" noChangeAspect="1"/>
          </p:cNvPicPr>
          <p:nvPr>
            <p:ph idx="1"/>
          </p:nvPr>
        </p:nvPicPr>
        <p:blipFill>
          <a:blip r:embed="rId2"/>
          <a:stretch>
            <a:fillRect/>
          </a:stretch>
        </p:blipFill>
        <p:spPr>
          <a:xfrm>
            <a:off x="483948" y="365125"/>
            <a:ext cx="9131144" cy="4351338"/>
          </a:xfrm>
        </p:spPr>
      </p:pic>
    </p:spTree>
    <p:extLst>
      <p:ext uri="{BB962C8B-B14F-4D97-AF65-F5344CB8AC3E}">
        <p14:creationId xmlns:p14="http://schemas.microsoft.com/office/powerpoint/2010/main" val="643404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3405B-F2FE-B91B-96FC-29758F5962FB}"/>
              </a:ext>
            </a:extLst>
          </p:cNvPr>
          <p:cNvSpPr>
            <a:spLocks noGrp="1"/>
          </p:cNvSpPr>
          <p:nvPr>
            <p:ph type="title"/>
          </p:nvPr>
        </p:nvSpPr>
        <p:spPr/>
        <p:txBody>
          <a:bodyPr/>
          <a:lstStyle/>
          <a:p>
            <a:r>
              <a:rPr lang="en-US" dirty="0"/>
              <a:t> </a:t>
            </a:r>
          </a:p>
        </p:txBody>
      </p:sp>
      <p:pic>
        <p:nvPicPr>
          <p:cNvPr id="5" name="Content Placeholder 4" descr="A screenshot of a computer code&#10;&#10;Description automatically generated">
            <a:extLst>
              <a:ext uri="{FF2B5EF4-FFF2-40B4-BE49-F238E27FC236}">
                <a16:creationId xmlns:a16="http://schemas.microsoft.com/office/drawing/2014/main" id="{C0BF5AAA-3FBE-F037-6612-526A6396D09E}"/>
              </a:ext>
            </a:extLst>
          </p:cNvPr>
          <p:cNvPicPr>
            <a:picLocks noGrp="1" noChangeAspect="1"/>
          </p:cNvPicPr>
          <p:nvPr>
            <p:ph idx="1"/>
          </p:nvPr>
        </p:nvPicPr>
        <p:blipFill>
          <a:blip r:embed="rId2"/>
          <a:stretch>
            <a:fillRect/>
          </a:stretch>
        </p:blipFill>
        <p:spPr>
          <a:xfrm>
            <a:off x="553846" y="365125"/>
            <a:ext cx="9397747" cy="4351338"/>
          </a:xfrm>
        </p:spPr>
      </p:pic>
      <p:sp>
        <p:nvSpPr>
          <p:cNvPr id="6" name="TextBox 5">
            <a:extLst>
              <a:ext uri="{FF2B5EF4-FFF2-40B4-BE49-F238E27FC236}">
                <a16:creationId xmlns:a16="http://schemas.microsoft.com/office/drawing/2014/main" id="{DB71E415-98F9-60C3-5D62-5E8115A32D10}"/>
              </a:ext>
            </a:extLst>
          </p:cNvPr>
          <p:cNvSpPr txBox="1"/>
          <p:nvPr/>
        </p:nvSpPr>
        <p:spPr>
          <a:xfrm>
            <a:off x="1137920" y="5638800"/>
            <a:ext cx="9670789" cy="369332"/>
          </a:xfrm>
          <a:prstGeom prst="rect">
            <a:avLst/>
          </a:prstGeom>
          <a:noFill/>
        </p:spPr>
        <p:txBody>
          <a:bodyPr wrap="none" rtlCol="0">
            <a:spAutoFit/>
          </a:bodyPr>
          <a:lstStyle/>
          <a:p>
            <a:r>
              <a:rPr lang="en-US" dirty="0"/>
              <a:t>Data frames are built on top of RDD, we can extract underlying RDD and perform operations on it</a:t>
            </a:r>
          </a:p>
        </p:txBody>
      </p:sp>
    </p:spTree>
    <p:extLst>
      <p:ext uri="{BB962C8B-B14F-4D97-AF65-F5344CB8AC3E}">
        <p14:creationId xmlns:p14="http://schemas.microsoft.com/office/powerpoint/2010/main" val="30606422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C7DC-0B80-2C1F-BF4D-4FBCA8617E3B}"/>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67689663-2798-EECB-9821-5E73406AF080}"/>
              </a:ext>
            </a:extLst>
          </p:cNvPr>
          <p:cNvPicPr>
            <a:picLocks noGrp="1" noChangeAspect="1"/>
          </p:cNvPicPr>
          <p:nvPr>
            <p:ph idx="1"/>
          </p:nvPr>
        </p:nvPicPr>
        <p:blipFill>
          <a:blip r:embed="rId2"/>
          <a:stretch>
            <a:fillRect/>
          </a:stretch>
        </p:blipFill>
        <p:spPr>
          <a:xfrm>
            <a:off x="594360" y="564157"/>
            <a:ext cx="10515600" cy="4334274"/>
          </a:xfrm>
        </p:spPr>
      </p:pic>
    </p:spTree>
    <p:extLst>
      <p:ext uri="{BB962C8B-B14F-4D97-AF65-F5344CB8AC3E}">
        <p14:creationId xmlns:p14="http://schemas.microsoft.com/office/powerpoint/2010/main" val="30038399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5505-BA63-CCEC-3FEA-E5AF57DBEB96}"/>
              </a:ext>
            </a:extLst>
          </p:cNvPr>
          <p:cNvSpPr>
            <a:spLocks noGrp="1"/>
          </p:cNvSpPr>
          <p:nvPr>
            <p:ph type="title"/>
          </p:nvPr>
        </p:nvSpPr>
        <p:spPr/>
        <p:txBody>
          <a:bodyPr/>
          <a:lstStyle/>
          <a:p>
            <a:endParaRPr lang="en-US"/>
          </a:p>
        </p:txBody>
      </p:sp>
      <p:pic>
        <p:nvPicPr>
          <p:cNvPr id="5" name="Content Placeholder 4" descr="A screenshot of a computer error&#10;&#10;Description automatically generated">
            <a:extLst>
              <a:ext uri="{FF2B5EF4-FFF2-40B4-BE49-F238E27FC236}">
                <a16:creationId xmlns:a16="http://schemas.microsoft.com/office/drawing/2014/main" id="{CC32F507-B233-275C-6A71-1C5699E26004}"/>
              </a:ext>
            </a:extLst>
          </p:cNvPr>
          <p:cNvPicPr>
            <a:picLocks noGrp="1" noChangeAspect="1"/>
          </p:cNvPicPr>
          <p:nvPr>
            <p:ph idx="1"/>
          </p:nvPr>
        </p:nvPicPr>
        <p:blipFill>
          <a:blip r:embed="rId2"/>
          <a:stretch>
            <a:fillRect/>
          </a:stretch>
        </p:blipFill>
        <p:spPr>
          <a:xfrm>
            <a:off x="450544" y="271144"/>
            <a:ext cx="10515599" cy="4974687"/>
          </a:xfrm>
        </p:spPr>
      </p:pic>
    </p:spTree>
    <p:extLst>
      <p:ext uri="{BB962C8B-B14F-4D97-AF65-F5344CB8AC3E}">
        <p14:creationId xmlns:p14="http://schemas.microsoft.com/office/powerpoint/2010/main" val="1747356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34AD-15EB-B7E7-A492-222C3825FF99}"/>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4A384CA5-DD08-2A95-7507-235AB0D95A4A}"/>
              </a:ext>
            </a:extLst>
          </p:cNvPr>
          <p:cNvPicPr>
            <a:picLocks noGrp="1" noChangeAspect="1"/>
          </p:cNvPicPr>
          <p:nvPr>
            <p:ph idx="1"/>
          </p:nvPr>
        </p:nvPicPr>
        <p:blipFill>
          <a:blip r:embed="rId2"/>
          <a:stretch>
            <a:fillRect/>
          </a:stretch>
        </p:blipFill>
        <p:spPr>
          <a:xfrm>
            <a:off x="594360" y="524864"/>
            <a:ext cx="10515600" cy="3965819"/>
          </a:xfrm>
        </p:spPr>
      </p:pic>
    </p:spTree>
    <p:extLst>
      <p:ext uri="{BB962C8B-B14F-4D97-AF65-F5344CB8AC3E}">
        <p14:creationId xmlns:p14="http://schemas.microsoft.com/office/powerpoint/2010/main" val="3755177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2A5B2-9342-C0B6-796D-A0F1F5625198}"/>
              </a:ext>
            </a:extLst>
          </p:cNvPr>
          <p:cNvSpPr>
            <a:spLocks noGrp="1"/>
          </p:cNvSpPr>
          <p:nvPr>
            <p:ph type="title"/>
          </p:nvPr>
        </p:nvSpPr>
        <p:spPr>
          <a:xfrm>
            <a:off x="233680" y="365125"/>
            <a:ext cx="11120120" cy="1006475"/>
          </a:xfrm>
        </p:spPr>
        <p:txBody>
          <a:bodyPr>
            <a:normAutofit fontScale="90000"/>
          </a:bodyPr>
          <a:lstStyle/>
          <a:p>
            <a:r>
              <a:rPr lang="en-US" dirty="0"/>
              <a:t>Find the movie with lowest average rating – with Data frame</a:t>
            </a:r>
          </a:p>
        </p:txBody>
      </p:sp>
      <p:sp>
        <p:nvSpPr>
          <p:cNvPr id="3" name="Content Placeholder 2">
            <a:extLst>
              <a:ext uri="{FF2B5EF4-FFF2-40B4-BE49-F238E27FC236}">
                <a16:creationId xmlns:a16="http://schemas.microsoft.com/office/drawing/2014/main" id="{F24996CB-7633-1C8A-29F2-CD03E8BB0BFD}"/>
              </a:ext>
            </a:extLst>
          </p:cNvPr>
          <p:cNvSpPr>
            <a:spLocks noGrp="1"/>
          </p:cNvSpPr>
          <p:nvPr>
            <p:ph idx="1"/>
          </p:nvPr>
        </p:nvSpPr>
        <p:spPr>
          <a:xfrm>
            <a:off x="233680" y="3429000"/>
            <a:ext cx="11120120" cy="2747962"/>
          </a:xfrm>
        </p:spPr>
        <p:txBody>
          <a:bodyPr/>
          <a:lstStyle/>
          <a:p>
            <a:endParaRPr lang="en-US" dirty="0"/>
          </a:p>
          <a:p>
            <a:endParaRPr lang="en-US" dirty="0"/>
          </a:p>
          <a:p>
            <a:endParaRPr lang="en-US" dirty="0"/>
          </a:p>
        </p:txBody>
      </p:sp>
      <p:sp>
        <p:nvSpPr>
          <p:cNvPr id="4" name="Title 1">
            <a:extLst>
              <a:ext uri="{FF2B5EF4-FFF2-40B4-BE49-F238E27FC236}">
                <a16:creationId xmlns:a16="http://schemas.microsoft.com/office/drawing/2014/main" id="{26A187AC-6C6C-0662-45C2-550AD7181E5D}"/>
              </a:ext>
            </a:extLst>
          </p:cNvPr>
          <p:cNvSpPr txBox="1">
            <a:spLocks/>
          </p:cNvSpPr>
          <p:nvPr/>
        </p:nvSpPr>
        <p:spPr>
          <a:xfrm>
            <a:off x="91440" y="2280601"/>
            <a:ext cx="11120120" cy="10064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Movie Recommendation using </a:t>
            </a:r>
            <a:r>
              <a:rPr lang="en-US" dirty="0" err="1"/>
              <a:t>MLLib</a:t>
            </a:r>
            <a:endParaRPr lang="en-US" dirty="0"/>
          </a:p>
        </p:txBody>
      </p:sp>
      <p:pic>
        <p:nvPicPr>
          <p:cNvPr id="6" name="Picture 5">
            <a:extLst>
              <a:ext uri="{FF2B5EF4-FFF2-40B4-BE49-F238E27FC236}">
                <a16:creationId xmlns:a16="http://schemas.microsoft.com/office/drawing/2014/main" id="{B94B125B-8B01-262A-FFD2-3E383A416385}"/>
              </a:ext>
            </a:extLst>
          </p:cNvPr>
          <p:cNvPicPr>
            <a:picLocks noChangeAspect="1"/>
          </p:cNvPicPr>
          <p:nvPr/>
        </p:nvPicPr>
        <p:blipFill>
          <a:blip r:embed="rId2"/>
          <a:stretch>
            <a:fillRect/>
          </a:stretch>
        </p:blipFill>
        <p:spPr>
          <a:xfrm>
            <a:off x="6390640" y="3754243"/>
            <a:ext cx="5172710" cy="2519636"/>
          </a:xfrm>
          <a:prstGeom prst="rect">
            <a:avLst/>
          </a:prstGeom>
        </p:spPr>
      </p:pic>
      <p:sp>
        <p:nvSpPr>
          <p:cNvPr id="7" name="TextBox 6">
            <a:extLst>
              <a:ext uri="{FF2B5EF4-FFF2-40B4-BE49-F238E27FC236}">
                <a16:creationId xmlns:a16="http://schemas.microsoft.com/office/drawing/2014/main" id="{EED6F921-78C6-5C3A-959C-567DE7E59B42}"/>
              </a:ext>
            </a:extLst>
          </p:cNvPr>
          <p:cNvSpPr txBox="1"/>
          <p:nvPr/>
        </p:nvSpPr>
        <p:spPr>
          <a:xfrm>
            <a:off x="1066800" y="5171440"/>
            <a:ext cx="1976438" cy="369332"/>
          </a:xfrm>
          <a:prstGeom prst="rect">
            <a:avLst/>
          </a:prstGeom>
          <a:noFill/>
        </p:spPr>
        <p:txBody>
          <a:bodyPr wrap="none" rtlCol="0">
            <a:spAutoFit/>
          </a:bodyPr>
          <a:lstStyle/>
          <a:p>
            <a:r>
              <a:rPr lang="en-US" dirty="0"/>
              <a:t>Changes in </a:t>
            </a:r>
            <a:r>
              <a:rPr lang="en-US" dirty="0" err="1"/>
              <a:t>u.data</a:t>
            </a:r>
            <a:endParaRPr lang="en-US" dirty="0"/>
          </a:p>
        </p:txBody>
      </p:sp>
    </p:spTree>
    <p:extLst>
      <p:ext uri="{BB962C8B-B14F-4D97-AF65-F5344CB8AC3E}">
        <p14:creationId xmlns:p14="http://schemas.microsoft.com/office/powerpoint/2010/main" val="3395640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7073-351A-466F-8AD7-73030379DC1D}"/>
              </a:ext>
            </a:extLst>
          </p:cNvPr>
          <p:cNvSpPr>
            <a:spLocks noGrp="1"/>
          </p:cNvSpPr>
          <p:nvPr>
            <p:ph type="title"/>
          </p:nvPr>
        </p:nvSpPr>
        <p:spPr/>
        <p:txBody>
          <a:bodyPr/>
          <a:lstStyle/>
          <a:p>
            <a:endParaRPr lang="en-US"/>
          </a:p>
        </p:txBody>
      </p:sp>
      <p:pic>
        <p:nvPicPr>
          <p:cNvPr id="5" name="Content Placeholder 4" descr="A yellow sign with white text&#10;&#10;Description automatically generated">
            <a:extLst>
              <a:ext uri="{FF2B5EF4-FFF2-40B4-BE49-F238E27FC236}">
                <a16:creationId xmlns:a16="http://schemas.microsoft.com/office/drawing/2014/main" id="{5FECB71E-A537-D87B-4032-610596B87E46}"/>
              </a:ext>
            </a:extLst>
          </p:cNvPr>
          <p:cNvPicPr>
            <a:picLocks noGrp="1" noChangeAspect="1"/>
          </p:cNvPicPr>
          <p:nvPr>
            <p:ph idx="1"/>
          </p:nvPr>
        </p:nvPicPr>
        <p:blipFill>
          <a:blip r:embed="rId2"/>
          <a:stretch>
            <a:fillRect/>
          </a:stretch>
        </p:blipFill>
        <p:spPr>
          <a:xfrm>
            <a:off x="838200" y="365125"/>
            <a:ext cx="10515600" cy="3857302"/>
          </a:xfrm>
        </p:spPr>
      </p:pic>
      <p:pic>
        <p:nvPicPr>
          <p:cNvPr id="6" name="Content Placeholder 4">
            <a:extLst>
              <a:ext uri="{FF2B5EF4-FFF2-40B4-BE49-F238E27FC236}">
                <a16:creationId xmlns:a16="http://schemas.microsoft.com/office/drawing/2014/main" id="{9539C016-CEE9-A6D6-2C25-A2E79BB63C2F}"/>
              </a:ext>
            </a:extLst>
          </p:cNvPr>
          <p:cNvPicPr>
            <a:picLocks noChangeAspect="1"/>
          </p:cNvPicPr>
          <p:nvPr/>
        </p:nvPicPr>
        <p:blipFill>
          <a:blip r:embed="rId3"/>
          <a:stretch>
            <a:fillRect/>
          </a:stretch>
        </p:blipFill>
        <p:spPr>
          <a:xfrm>
            <a:off x="838200" y="3551011"/>
            <a:ext cx="10515600" cy="3306989"/>
          </a:xfrm>
          <a:prstGeom prst="rect">
            <a:avLst/>
          </a:prstGeom>
        </p:spPr>
      </p:pic>
    </p:spTree>
    <p:extLst>
      <p:ext uri="{BB962C8B-B14F-4D97-AF65-F5344CB8AC3E}">
        <p14:creationId xmlns:p14="http://schemas.microsoft.com/office/powerpoint/2010/main" val="39445389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97BD-17BA-34E9-B3E4-9DECB1BE3D5C}"/>
              </a:ext>
            </a:extLst>
          </p:cNvPr>
          <p:cNvSpPr>
            <a:spLocks noGrp="1"/>
          </p:cNvSpPr>
          <p:nvPr>
            <p:ph type="title"/>
          </p:nvPr>
        </p:nvSpPr>
        <p:spPr/>
        <p:txBody>
          <a:bodyPr/>
          <a:lstStyle/>
          <a:p>
            <a:endParaRPr lang="en-US"/>
          </a:p>
        </p:txBody>
      </p:sp>
      <p:pic>
        <p:nvPicPr>
          <p:cNvPr id="9" name="Content Placeholder 8" descr="A screenshot of a computer program&#10;&#10;Description automatically generated">
            <a:extLst>
              <a:ext uri="{FF2B5EF4-FFF2-40B4-BE49-F238E27FC236}">
                <a16:creationId xmlns:a16="http://schemas.microsoft.com/office/drawing/2014/main" id="{268164DF-B6A9-1312-FE60-E77E7347161E}"/>
              </a:ext>
            </a:extLst>
          </p:cNvPr>
          <p:cNvPicPr>
            <a:picLocks noGrp="1" noChangeAspect="1"/>
          </p:cNvPicPr>
          <p:nvPr>
            <p:ph idx="1"/>
          </p:nvPr>
        </p:nvPicPr>
        <p:blipFill>
          <a:blip r:embed="rId2"/>
          <a:stretch>
            <a:fillRect/>
          </a:stretch>
        </p:blipFill>
        <p:spPr>
          <a:xfrm>
            <a:off x="319578" y="220344"/>
            <a:ext cx="10683702" cy="6207687"/>
          </a:xfrm>
        </p:spPr>
      </p:pic>
    </p:spTree>
    <p:extLst>
      <p:ext uri="{BB962C8B-B14F-4D97-AF65-F5344CB8AC3E}">
        <p14:creationId xmlns:p14="http://schemas.microsoft.com/office/powerpoint/2010/main" val="262992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7E3F8-2150-28D2-094C-8172D79E43DA}"/>
              </a:ext>
            </a:extLst>
          </p:cNvPr>
          <p:cNvSpPr>
            <a:spLocks noGrp="1"/>
          </p:cNvSpPr>
          <p:nvPr>
            <p:ph type="title"/>
          </p:nvPr>
        </p:nvSpPr>
        <p:spPr>
          <a:xfrm>
            <a:off x="111760" y="365125"/>
            <a:ext cx="11242040" cy="620395"/>
          </a:xfrm>
        </p:spPr>
        <p:txBody>
          <a:bodyPr>
            <a:normAutofit fontScale="90000"/>
          </a:bodyPr>
          <a:lstStyle/>
          <a:p>
            <a:r>
              <a:rPr lang="en-US" dirty="0"/>
              <a:t>Overview of Hadoop Ecosystem</a:t>
            </a:r>
          </a:p>
        </p:txBody>
      </p:sp>
      <p:sp>
        <p:nvSpPr>
          <p:cNvPr id="27" name="Content Placeholder 26">
            <a:extLst>
              <a:ext uri="{FF2B5EF4-FFF2-40B4-BE49-F238E27FC236}">
                <a16:creationId xmlns:a16="http://schemas.microsoft.com/office/drawing/2014/main" id="{1F95C3C1-9666-ED3E-2B08-8E8AA444058F}"/>
              </a:ext>
            </a:extLst>
          </p:cNvPr>
          <p:cNvSpPr>
            <a:spLocks noGrp="1"/>
          </p:cNvSpPr>
          <p:nvPr>
            <p:ph idx="1"/>
          </p:nvPr>
        </p:nvSpPr>
        <p:spPr>
          <a:xfrm>
            <a:off x="375920" y="1371600"/>
            <a:ext cx="10977880" cy="4805363"/>
          </a:xfrm>
        </p:spPr>
        <p:txBody>
          <a:bodyPr/>
          <a:lstStyle/>
          <a:p>
            <a:r>
              <a:rPr lang="en-US" dirty="0"/>
              <a:t>Hadoop distributed file system (HDFS)</a:t>
            </a:r>
          </a:p>
          <a:p>
            <a:r>
              <a:rPr lang="en-US" dirty="0"/>
              <a:t>YARN (yet another resource negotiator) – used for data processing</a:t>
            </a:r>
          </a:p>
          <a:p>
            <a:r>
              <a:rPr lang="en-US" dirty="0"/>
              <a:t>MapReduce - programming interface, have mappers and reducers</a:t>
            </a:r>
          </a:p>
          <a:p>
            <a:pPr lvl="1"/>
            <a:r>
              <a:rPr lang="en-US" dirty="0"/>
              <a:t>Mappers have ability to transform data  in parallel  across cluster in efficient manner</a:t>
            </a:r>
          </a:p>
          <a:p>
            <a:pPr lvl="1"/>
            <a:r>
              <a:rPr lang="en-US" dirty="0"/>
              <a:t>Reducer aggregate that data</a:t>
            </a:r>
          </a:p>
          <a:p>
            <a:pPr lvl="1"/>
            <a:r>
              <a:rPr lang="en-US" dirty="0"/>
              <a:t>Java/python MapReduce code</a:t>
            </a:r>
          </a:p>
          <a:p>
            <a:r>
              <a:rPr lang="en-US" dirty="0"/>
              <a:t>PIG – High level scripting language, SQL style syntax</a:t>
            </a:r>
          </a:p>
          <a:p>
            <a:r>
              <a:rPr lang="en-US" dirty="0"/>
              <a:t> HIVE- make it look like SQL, run SQL queries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136562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E9C77-6198-E380-CD6F-AF44A6E4F7F5}"/>
              </a:ext>
            </a:extLst>
          </p:cNvPr>
          <p:cNvSpPr>
            <a:spLocks noGrp="1"/>
          </p:cNvSpPr>
          <p:nvPr>
            <p:ph type="title"/>
          </p:nvPr>
        </p:nvSpPr>
        <p:spPr>
          <a:xfrm>
            <a:off x="477520" y="365125"/>
            <a:ext cx="10876280" cy="5832475"/>
          </a:xfrm>
        </p:spPr>
        <p:txBody>
          <a:bodyPr/>
          <a:lstStyle/>
          <a:p>
            <a:r>
              <a:rPr lang="en-US" dirty="0"/>
              <a:t>Using relational data stores with Hadoop</a:t>
            </a:r>
          </a:p>
        </p:txBody>
      </p:sp>
    </p:spTree>
    <p:extLst>
      <p:ext uri="{BB962C8B-B14F-4D97-AF65-F5344CB8AC3E}">
        <p14:creationId xmlns:p14="http://schemas.microsoft.com/office/powerpoint/2010/main" val="3324398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1E20-70EA-A4A6-CEC3-EFCF5D1B3BCD}"/>
              </a:ext>
            </a:extLst>
          </p:cNvPr>
          <p:cNvSpPr>
            <a:spLocks noGrp="1"/>
          </p:cNvSpPr>
          <p:nvPr>
            <p:ph type="title"/>
          </p:nvPr>
        </p:nvSpPr>
        <p:spPr/>
        <p:txBody>
          <a:bodyPr/>
          <a:lstStyle/>
          <a:p>
            <a:endParaRPr lang="en-US"/>
          </a:p>
        </p:txBody>
      </p:sp>
      <p:pic>
        <p:nvPicPr>
          <p:cNvPr id="5" name="Content Placeholder 4" descr="A yellow background with black text&#10;&#10;Description automatically generated">
            <a:extLst>
              <a:ext uri="{FF2B5EF4-FFF2-40B4-BE49-F238E27FC236}">
                <a16:creationId xmlns:a16="http://schemas.microsoft.com/office/drawing/2014/main" id="{33674192-8714-F69A-1AE1-E978A5113D30}"/>
              </a:ext>
            </a:extLst>
          </p:cNvPr>
          <p:cNvPicPr>
            <a:picLocks noGrp="1" noChangeAspect="1"/>
          </p:cNvPicPr>
          <p:nvPr>
            <p:ph idx="1"/>
          </p:nvPr>
        </p:nvPicPr>
        <p:blipFill>
          <a:blip r:embed="rId2"/>
          <a:stretch>
            <a:fillRect/>
          </a:stretch>
        </p:blipFill>
        <p:spPr>
          <a:xfrm>
            <a:off x="743929" y="200025"/>
            <a:ext cx="9627181" cy="4351338"/>
          </a:xfrm>
        </p:spPr>
      </p:pic>
    </p:spTree>
    <p:extLst>
      <p:ext uri="{BB962C8B-B14F-4D97-AF65-F5344CB8AC3E}">
        <p14:creationId xmlns:p14="http://schemas.microsoft.com/office/powerpoint/2010/main" val="7254143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0951-43FD-8E2F-B29A-7C5FF94C7E9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1CB9C41-A8AA-94E8-11B2-154E2A28D29E}"/>
              </a:ext>
            </a:extLst>
          </p:cNvPr>
          <p:cNvPicPr>
            <a:picLocks noGrp="1" noChangeAspect="1"/>
          </p:cNvPicPr>
          <p:nvPr>
            <p:ph idx="1"/>
          </p:nvPr>
        </p:nvPicPr>
        <p:blipFill>
          <a:blip r:embed="rId2"/>
          <a:stretch>
            <a:fillRect/>
          </a:stretch>
        </p:blipFill>
        <p:spPr>
          <a:xfrm>
            <a:off x="496236" y="365125"/>
            <a:ext cx="9054164" cy="6113248"/>
          </a:xfrm>
        </p:spPr>
      </p:pic>
    </p:spTree>
    <p:extLst>
      <p:ext uri="{BB962C8B-B14F-4D97-AF65-F5344CB8AC3E}">
        <p14:creationId xmlns:p14="http://schemas.microsoft.com/office/powerpoint/2010/main" val="17429501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EA62-1A9D-B647-7E46-468A09DE4CAB}"/>
              </a:ext>
            </a:extLst>
          </p:cNvPr>
          <p:cNvSpPr>
            <a:spLocks noGrp="1"/>
          </p:cNvSpPr>
          <p:nvPr>
            <p:ph type="title"/>
          </p:nvPr>
        </p:nvSpPr>
        <p:spPr/>
        <p:txBody>
          <a:bodyPr/>
          <a:lstStyle/>
          <a:p>
            <a:endParaRPr lang="en-US"/>
          </a:p>
        </p:txBody>
      </p:sp>
      <p:pic>
        <p:nvPicPr>
          <p:cNvPr id="5" name="Content Placeholder 4" descr="A close-up of a screen&#10;&#10;Description automatically generated">
            <a:extLst>
              <a:ext uri="{FF2B5EF4-FFF2-40B4-BE49-F238E27FC236}">
                <a16:creationId xmlns:a16="http://schemas.microsoft.com/office/drawing/2014/main" id="{2DFC037B-761F-E35A-9947-7B38710327B7}"/>
              </a:ext>
            </a:extLst>
          </p:cNvPr>
          <p:cNvPicPr>
            <a:picLocks noGrp="1" noChangeAspect="1"/>
          </p:cNvPicPr>
          <p:nvPr>
            <p:ph idx="1"/>
          </p:nvPr>
        </p:nvPicPr>
        <p:blipFill>
          <a:blip r:embed="rId2"/>
          <a:stretch>
            <a:fillRect/>
          </a:stretch>
        </p:blipFill>
        <p:spPr>
          <a:xfrm>
            <a:off x="316831" y="189865"/>
            <a:ext cx="10950609" cy="6358108"/>
          </a:xfrm>
        </p:spPr>
      </p:pic>
    </p:spTree>
    <p:extLst>
      <p:ext uri="{BB962C8B-B14F-4D97-AF65-F5344CB8AC3E}">
        <p14:creationId xmlns:p14="http://schemas.microsoft.com/office/powerpoint/2010/main" val="35564896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2FDB-342C-F420-D1FA-A62151BB697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F63E33D-8450-29BA-B74A-D0B921694CD5}"/>
              </a:ext>
            </a:extLst>
          </p:cNvPr>
          <p:cNvPicPr>
            <a:picLocks noGrp="1" noChangeAspect="1"/>
          </p:cNvPicPr>
          <p:nvPr>
            <p:ph idx="1"/>
          </p:nvPr>
        </p:nvPicPr>
        <p:blipFill>
          <a:blip r:embed="rId2"/>
          <a:stretch>
            <a:fillRect/>
          </a:stretch>
        </p:blipFill>
        <p:spPr>
          <a:xfrm>
            <a:off x="639187" y="260984"/>
            <a:ext cx="8128893" cy="6482091"/>
          </a:xfrm>
        </p:spPr>
      </p:pic>
    </p:spTree>
    <p:extLst>
      <p:ext uri="{BB962C8B-B14F-4D97-AF65-F5344CB8AC3E}">
        <p14:creationId xmlns:p14="http://schemas.microsoft.com/office/powerpoint/2010/main" val="27140568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A77A-0495-61CC-4663-C9A3B3E9D39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AA19CF7-7A73-0F03-8AFE-611E893386A5}"/>
              </a:ext>
            </a:extLst>
          </p:cNvPr>
          <p:cNvPicPr>
            <a:picLocks noGrp="1" noChangeAspect="1"/>
          </p:cNvPicPr>
          <p:nvPr>
            <p:ph idx="1"/>
          </p:nvPr>
        </p:nvPicPr>
        <p:blipFill>
          <a:blip r:embed="rId2"/>
          <a:stretch>
            <a:fillRect/>
          </a:stretch>
        </p:blipFill>
        <p:spPr>
          <a:xfrm>
            <a:off x="555288" y="291465"/>
            <a:ext cx="11077912" cy="4750680"/>
          </a:xfrm>
        </p:spPr>
      </p:pic>
    </p:spTree>
    <p:extLst>
      <p:ext uri="{BB962C8B-B14F-4D97-AF65-F5344CB8AC3E}">
        <p14:creationId xmlns:p14="http://schemas.microsoft.com/office/powerpoint/2010/main" val="31252970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6CCB-3A99-86D0-F272-86D2308AAEF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D038A3-CF61-F339-B846-A388C6CD2FE1}"/>
              </a:ext>
            </a:extLst>
          </p:cNvPr>
          <p:cNvPicPr>
            <a:picLocks noGrp="1" noChangeAspect="1"/>
          </p:cNvPicPr>
          <p:nvPr>
            <p:ph idx="1"/>
          </p:nvPr>
        </p:nvPicPr>
        <p:blipFill>
          <a:blip r:embed="rId2"/>
          <a:stretch>
            <a:fillRect/>
          </a:stretch>
        </p:blipFill>
        <p:spPr>
          <a:xfrm>
            <a:off x="453954" y="365125"/>
            <a:ext cx="7016892" cy="4351338"/>
          </a:xfrm>
        </p:spPr>
      </p:pic>
    </p:spTree>
    <p:extLst>
      <p:ext uri="{BB962C8B-B14F-4D97-AF65-F5344CB8AC3E}">
        <p14:creationId xmlns:p14="http://schemas.microsoft.com/office/powerpoint/2010/main" val="20866994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9A4D-1434-1A85-64FB-8A630CB4A2D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0616B8D-9C89-D418-E479-A274484363D0}"/>
              </a:ext>
            </a:extLst>
          </p:cNvPr>
          <p:cNvPicPr>
            <a:picLocks noGrp="1" noChangeAspect="1"/>
          </p:cNvPicPr>
          <p:nvPr>
            <p:ph idx="1"/>
          </p:nvPr>
        </p:nvPicPr>
        <p:blipFill>
          <a:blip r:embed="rId2"/>
          <a:stretch>
            <a:fillRect/>
          </a:stretch>
        </p:blipFill>
        <p:spPr>
          <a:xfrm>
            <a:off x="198120" y="100668"/>
            <a:ext cx="6497320" cy="2056491"/>
          </a:xfrm>
        </p:spPr>
      </p:pic>
      <p:pic>
        <p:nvPicPr>
          <p:cNvPr id="7" name="Picture 6">
            <a:extLst>
              <a:ext uri="{FF2B5EF4-FFF2-40B4-BE49-F238E27FC236}">
                <a16:creationId xmlns:a16="http://schemas.microsoft.com/office/drawing/2014/main" id="{D98C9C64-5C70-97C4-F7B6-DCAFB3B7A258}"/>
              </a:ext>
            </a:extLst>
          </p:cNvPr>
          <p:cNvPicPr>
            <a:picLocks noChangeAspect="1"/>
          </p:cNvPicPr>
          <p:nvPr/>
        </p:nvPicPr>
        <p:blipFill>
          <a:blip r:embed="rId3"/>
          <a:stretch>
            <a:fillRect/>
          </a:stretch>
        </p:blipFill>
        <p:spPr>
          <a:xfrm>
            <a:off x="104290" y="1416041"/>
            <a:ext cx="9364830" cy="5341291"/>
          </a:xfrm>
          <a:prstGeom prst="rect">
            <a:avLst/>
          </a:prstGeom>
        </p:spPr>
      </p:pic>
      <p:sp>
        <p:nvSpPr>
          <p:cNvPr id="8" name="TextBox 7">
            <a:extLst>
              <a:ext uri="{FF2B5EF4-FFF2-40B4-BE49-F238E27FC236}">
                <a16:creationId xmlns:a16="http://schemas.microsoft.com/office/drawing/2014/main" id="{A332CAEC-B632-2711-2A63-0CEC6A0C67F8}"/>
              </a:ext>
            </a:extLst>
          </p:cNvPr>
          <p:cNvSpPr txBox="1"/>
          <p:nvPr/>
        </p:nvSpPr>
        <p:spPr>
          <a:xfrm>
            <a:off x="9692640" y="3210560"/>
            <a:ext cx="2149563" cy="646331"/>
          </a:xfrm>
          <a:prstGeom prst="rect">
            <a:avLst/>
          </a:prstGeom>
          <a:noFill/>
        </p:spPr>
        <p:txBody>
          <a:bodyPr wrap="none" rtlCol="0">
            <a:spAutoFit/>
          </a:bodyPr>
          <a:lstStyle/>
          <a:p>
            <a:r>
              <a:rPr lang="en-US" dirty="0"/>
              <a:t>Use hive to find</a:t>
            </a:r>
          </a:p>
          <a:p>
            <a:r>
              <a:rPr lang="en-US" dirty="0"/>
              <a:t>Most popular movie</a:t>
            </a:r>
          </a:p>
        </p:txBody>
      </p:sp>
    </p:spTree>
    <p:extLst>
      <p:ext uri="{BB962C8B-B14F-4D97-AF65-F5344CB8AC3E}">
        <p14:creationId xmlns:p14="http://schemas.microsoft.com/office/powerpoint/2010/main" val="11004155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B3377-CC1C-BF47-A56A-53E64AD77F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0568E3C-4977-2252-D416-456392768DF5}"/>
              </a:ext>
            </a:extLst>
          </p:cNvPr>
          <p:cNvPicPr>
            <a:picLocks noGrp="1" noChangeAspect="1"/>
          </p:cNvPicPr>
          <p:nvPr>
            <p:ph idx="1"/>
          </p:nvPr>
        </p:nvPicPr>
        <p:blipFill>
          <a:blip r:embed="rId2"/>
          <a:stretch>
            <a:fillRect/>
          </a:stretch>
        </p:blipFill>
        <p:spPr>
          <a:xfrm>
            <a:off x="323272" y="200025"/>
            <a:ext cx="9552248" cy="6510638"/>
          </a:xfrm>
        </p:spPr>
      </p:pic>
    </p:spTree>
    <p:extLst>
      <p:ext uri="{BB962C8B-B14F-4D97-AF65-F5344CB8AC3E}">
        <p14:creationId xmlns:p14="http://schemas.microsoft.com/office/powerpoint/2010/main" val="38171052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E24E-262A-D154-3F5D-D39F4D131CA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F7738E6-FA9E-43DC-9779-B4B3121AFA33}"/>
              </a:ext>
            </a:extLst>
          </p:cNvPr>
          <p:cNvPicPr>
            <a:picLocks noGrp="1" noChangeAspect="1"/>
          </p:cNvPicPr>
          <p:nvPr>
            <p:ph idx="1"/>
          </p:nvPr>
        </p:nvPicPr>
        <p:blipFill>
          <a:blip r:embed="rId2"/>
          <a:stretch>
            <a:fillRect/>
          </a:stretch>
        </p:blipFill>
        <p:spPr>
          <a:xfrm>
            <a:off x="509525" y="128904"/>
            <a:ext cx="10107675" cy="6276541"/>
          </a:xfrm>
        </p:spPr>
      </p:pic>
    </p:spTree>
    <p:extLst>
      <p:ext uri="{BB962C8B-B14F-4D97-AF65-F5344CB8AC3E}">
        <p14:creationId xmlns:p14="http://schemas.microsoft.com/office/powerpoint/2010/main" val="4143256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821AA6-1D72-44AD-4B27-087B90A17A52}"/>
              </a:ext>
            </a:extLst>
          </p:cNvPr>
          <p:cNvSpPr>
            <a:spLocks noGrp="1"/>
          </p:cNvSpPr>
          <p:nvPr>
            <p:ph idx="1"/>
          </p:nvPr>
        </p:nvSpPr>
        <p:spPr>
          <a:xfrm>
            <a:off x="213360" y="142240"/>
            <a:ext cx="11140440" cy="6034723"/>
          </a:xfrm>
        </p:spPr>
        <p:txBody>
          <a:bodyPr/>
          <a:lstStyle/>
          <a:p>
            <a:r>
              <a:rPr lang="en-US" dirty="0"/>
              <a:t>Apache Ambari – gives you overall view of cluster</a:t>
            </a:r>
          </a:p>
          <a:p>
            <a:endParaRPr lang="en-US" dirty="0"/>
          </a:p>
          <a:p>
            <a:r>
              <a:rPr lang="en-US" dirty="0"/>
              <a:t>Mesos – alternative to YARN</a:t>
            </a:r>
          </a:p>
          <a:p>
            <a:r>
              <a:rPr lang="en-US" dirty="0"/>
              <a:t>Spark – can run queries on top of data, sits on top of YARN/Mesos and same level as MapReduce</a:t>
            </a:r>
          </a:p>
          <a:p>
            <a:pPr lvl="1"/>
            <a:r>
              <a:rPr lang="en-US" dirty="0"/>
              <a:t>Need to write code in Python/Java or Scala</a:t>
            </a:r>
          </a:p>
          <a:p>
            <a:pPr lvl="1"/>
            <a:r>
              <a:rPr lang="en-US" dirty="0"/>
              <a:t>It can do Machine learning, Stream data, run SQL queries</a:t>
            </a:r>
          </a:p>
          <a:p>
            <a:pPr lvl="1"/>
            <a:endParaRPr lang="en-US" dirty="0"/>
          </a:p>
          <a:p>
            <a:pPr lvl="1"/>
            <a:endParaRPr lang="en-US" dirty="0"/>
          </a:p>
          <a:p>
            <a:pPr lvl="1"/>
            <a:r>
              <a:rPr lang="en-US" dirty="0"/>
              <a:t>TEZ- similar to Spark, uses Directed Acyclic graph, can be used using HIVE</a:t>
            </a:r>
          </a:p>
          <a:p>
            <a:pPr marL="457200" lvl="1"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12676768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A141-DB0F-4F14-C858-2059A4A500B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40EB6EE-5490-BF00-6ECA-AC661F68FF3C}"/>
              </a:ext>
            </a:extLst>
          </p:cNvPr>
          <p:cNvPicPr>
            <a:picLocks noGrp="1" noChangeAspect="1"/>
          </p:cNvPicPr>
          <p:nvPr>
            <p:ph idx="1"/>
          </p:nvPr>
        </p:nvPicPr>
        <p:blipFill>
          <a:blip r:embed="rId2"/>
          <a:stretch>
            <a:fillRect/>
          </a:stretch>
        </p:blipFill>
        <p:spPr>
          <a:xfrm>
            <a:off x="275534" y="233679"/>
            <a:ext cx="10392465" cy="5812387"/>
          </a:xfrm>
        </p:spPr>
      </p:pic>
    </p:spTree>
    <p:extLst>
      <p:ext uri="{BB962C8B-B14F-4D97-AF65-F5344CB8AC3E}">
        <p14:creationId xmlns:p14="http://schemas.microsoft.com/office/powerpoint/2010/main" val="912643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F9E1-72A2-EAB4-965D-ACCF9A5A05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DB9B281-BD4F-DD0E-0772-DF96957FF9C0}"/>
              </a:ext>
            </a:extLst>
          </p:cNvPr>
          <p:cNvPicPr>
            <a:picLocks noGrp="1" noChangeAspect="1"/>
          </p:cNvPicPr>
          <p:nvPr>
            <p:ph idx="1"/>
          </p:nvPr>
        </p:nvPicPr>
        <p:blipFill>
          <a:blip r:embed="rId2"/>
          <a:stretch>
            <a:fillRect/>
          </a:stretch>
        </p:blipFill>
        <p:spPr>
          <a:xfrm>
            <a:off x="0" y="0"/>
            <a:ext cx="5069840" cy="833855"/>
          </a:xfrm>
        </p:spPr>
      </p:pic>
      <p:pic>
        <p:nvPicPr>
          <p:cNvPr id="7" name="Picture 6">
            <a:extLst>
              <a:ext uri="{FF2B5EF4-FFF2-40B4-BE49-F238E27FC236}">
                <a16:creationId xmlns:a16="http://schemas.microsoft.com/office/drawing/2014/main" id="{A79F59BE-C11A-E776-647A-DD62ACB508AF}"/>
              </a:ext>
            </a:extLst>
          </p:cNvPr>
          <p:cNvPicPr>
            <a:picLocks noChangeAspect="1"/>
          </p:cNvPicPr>
          <p:nvPr/>
        </p:nvPicPr>
        <p:blipFill>
          <a:blip r:embed="rId3"/>
          <a:stretch>
            <a:fillRect/>
          </a:stretch>
        </p:blipFill>
        <p:spPr>
          <a:xfrm>
            <a:off x="838200" y="833855"/>
            <a:ext cx="8722360" cy="5868283"/>
          </a:xfrm>
          <a:prstGeom prst="rect">
            <a:avLst/>
          </a:prstGeom>
        </p:spPr>
      </p:pic>
    </p:spTree>
    <p:extLst>
      <p:ext uri="{BB962C8B-B14F-4D97-AF65-F5344CB8AC3E}">
        <p14:creationId xmlns:p14="http://schemas.microsoft.com/office/powerpoint/2010/main" val="304153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EC49-90D7-1BF9-E335-38D3B08FDC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588CD3B-1CBE-FA28-F766-AB1B6AC879E1}"/>
              </a:ext>
            </a:extLst>
          </p:cNvPr>
          <p:cNvPicPr>
            <a:picLocks noGrp="1" noChangeAspect="1"/>
          </p:cNvPicPr>
          <p:nvPr>
            <p:ph idx="1"/>
          </p:nvPr>
        </p:nvPicPr>
        <p:blipFill>
          <a:blip r:embed="rId2"/>
          <a:stretch>
            <a:fillRect/>
          </a:stretch>
        </p:blipFill>
        <p:spPr>
          <a:xfrm>
            <a:off x="476550" y="365125"/>
            <a:ext cx="10426099" cy="4351338"/>
          </a:xfrm>
        </p:spPr>
      </p:pic>
    </p:spTree>
    <p:extLst>
      <p:ext uri="{BB962C8B-B14F-4D97-AF65-F5344CB8AC3E}">
        <p14:creationId xmlns:p14="http://schemas.microsoft.com/office/powerpoint/2010/main" val="32606361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D0B4-3279-87F9-C94C-B65CC582483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5424AD9-D89C-EF26-4033-E49997DDB902}"/>
              </a:ext>
            </a:extLst>
          </p:cNvPr>
          <p:cNvPicPr>
            <a:picLocks noGrp="1" noChangeAspect="1"/>
          </p:cNvPicPr>
          <p:nvPr>
            <p:ph idx="1"/>
          </p:nvPr>
        </p:nvPicPr>
        <p:blipFill>
          <a:blip r:embed="rId2"/>
          <a:stretch>
            <a:fillRect/>
          </a:stretch>
        </p:blipFill>
        <p:spPr>
          <a:xfrm>
            <a:off x="314178" y="365125"/>
            <a:ext cx="10953262" cy="6270204"/>
          </a:xfrm>
        </p:spPr>
      </p:pic>
    </p:spTree>
    <p:extLst>
      <p:ext uri="{BB962C8B-B14F-4D97-AF65-F5344CB8AC3E}">
        <p14:creationId xmlns:p14="http://schemas.microsoft.com/office/powerpoint/2010/main" val="25588158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403E5-1F32-AFC8-9A73-74C7B670823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E2CA89C-5B0D-7955-ABBA-3C95EEE7F67E}"/>
              </a:ext>
            </a:extLst>
          </p:cNvPr>
          <p:cNvPicPr>
            <a:picLocks noGrp="1" noChangeAspect="1"/>
          </p:cNvPicPr>
          <p:nvPr>
            <p:ph idx="1"/>
          </p:nvPr>
        </p:nvPicPr>
        <p:blipFill>
          <a:blip r:embed="rId2"/>
          <a:stretch>
            <a:fillRect/>
          </a:stretch>
        </p:blipFill>
        <p:spPr>
          <a:xfrm>
            <a:off x="241320" y="260985"/>
            <a:ext cx="8519120" cy="4351338"/>
          </a:xfrm>
        </p:spPr>
      </p:pic>
    </p:spTree>
    <p:extLst>
      <p:ext uri="{BB962C8B-B14F-4D97-AF65-F5344CB8AC3E}">
        <p14:creationId xmlns:p14="http://schemas.microsoft.com/office/powerpoint/2010/main" val="12425496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3B9C-EFBB-5564-5415-758D07883AC3}"/>
              </a:ext>
            </a:extLst>
          </p:cNvPr>
          <p:cNvSpPr>
            <a:spLocks noGrp="1"/>
          </p:cNvSpPr>
          <p:nvPr>
            <p:ph type="title"/>
          </p:nvPr>
        </p:nvSpPr>
        <p:spPr/>
        <p:txBody>
          <a:bodyPr/>
          <a:lstStyle/>
          <a:p>
            <a:endParaRPr lang="en-US"/>
          </a:p>
        </p:txBody>
      </p:sp>
      <p:pic>
        <p:nvPicPr>
          <p:cNvPr id="5" name="Content Placeholder 4" descr="A diagram of a mapper&#10;&#10;Description automatically generated">
            <a:extLst>
              <a:ext uri="{FF2B5EF4-FFF2-40B4-BE49-F238E27FC236}">
                <a16:creationId xmlns:a16="http://schemas.microsoft.com/office/drawing/2014/main" id="{852747F0-3BA7-1DD0-2E04-BD3574527EC0}"/>
              </a:ext>
            </a:extLst>
          </p:cNvPr>
          <p:cNvPicPr>
            <a:picLocks noGrp="1" noChangeAspect="1"/>
          </p:cNvPicPr>
          <p:nvPr>
            <p:ph idx="1"/>
          </p:nvPr>
        </p:nvPicPr>
        <p:blipFill>
          <a:blip r:embed="rId2"/>
          <a:stretch>
            <a:fillRect/>
          </a:stretch>
        </p:blipFill>
        <p:spPr>
          <a:xfrm>
            <a:off x="580961" y="250825"/>
            <a:ext cx="9345359" cy="5959230"/>
          </a:xfrm>
        </p:spPr>
      </p:pic>
    </p:spTree>
    <p:extLst>
      <p:ext uri="{BB962C8B-B14F-4D97-AF65-F5344CB8AC3E}">
        <p14:creationId xmlns:p14="http://schemas.microsoft.com/office/powerpoint/2010/main" val="4733138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0023-F2CB-BD39-96D8-182A4BE585DF}"/>
              </a:ext>
            </a:extLst>
          </p:cNvPr>
          <p:cNvSpPr>
            <a:spLocks noGrp="1"/>
          </p:cNvSpPr>
          <p:nvPr>
            <p:ph type="title"/>
          </p:nvPr>
        </p:nvSpPr>
        <p:spPr/>
        <p:txBody>
          <a:bodyPr/>
          <a:lstStyle/>
          <a:p>
            <a:endParaRPr lang="en-US"/>
          </a:p>
        </p:txBody>
      </p:sp>
      <p:pic>
        <p:nvPicPr>
          <p:cNvPr id="5" name="Content Placeholder 4" descr="A hand truck with a box on it&#10;&#10;Description automatically generated">
            <a:extLst>
              <a:ext uri="{FF2B5EF4-FFF2-40B4-BE49-F238E27FC236}">
                <a16:creationId xmlns:a16="http://schemas.microsoft.com/office/drawing/2014/main" id="{D5FAF0A4-E7C3-2037-41E0-E9F100EA3640}"/>
              </a:ext>
            </a:extLst>
          </p:cNvPr>
          <p:cNvPicPr>
            <a:picLocks noGrp="1" noChangeAspect="1"/>
          </p:cNvPicPr>
          <p:nvPr>
            <p:ph idx="1"/>
          </p:nvPr>
        </p:nvPicPr>
        <p:blipFill>
          <a:blip r:embed="rId2"/>
          <a:stretch>
            <a:fillRect/>
          </a:stretch>
        </p:blipFill>
        <p:spPr>
          <a:xfrm>
            <a:off x="365020" y="128905"/>
            <a:ext cx="10841459" cy="6206272"/>
          </a:xfrm>
        </p:spPr>
      </p:pic>
    </p:spTree>
    <p:extLst>
      <p:ext uri="{BB962C8B-B14F-4D97-AF65-F5344CB8AC3E}">
        <p14:creationId xmlns:p14="http://schemas.microsoft.com/office/powerpoint/2010/main" val="584922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3842B-3E21-0F3B-E05F-BD05A104B5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610AD4F-953F-0CF9-54C8-8A1FAF71039A}"/>
              </a:ext>
            </a:extLst>
          </p:cNvPr>
          <p:cNvPicPr>
            <a:picLocks noGrp="1" noChangeAspect="1"/>
          </p:cNvPicPr>
          <p:nvPr>
            <p:ph idx="1"/>
          </p:nvPr>
        </p:nvPicPr>
        <p:blipFill>
          <a:blip r:embed="rId2"/>
          <a:stretch>
            <a:fillRect/>
          </a:stretch>
        </p:blipFill>
        <p:spPr>
          <a:xfrm>
            <a:off x="496458" y="200024"/>
            <a:ext cx="9846421" cy="6272817"/>
          </a:xfrm>
        </p:spPr>
      </p:pic>
    </p:spTree>
    <p:extLst>
      <p:ext uri="{BB962C8B-B14F-4D97-AF65-F5344CB8AC3E}">
        <p14:creationId xmlns:p14="http://schemas.microsoft.com/office/powerpoint/2010/main" val="9324551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5FE2-1BD9-FFD6-C2F4-397862BA254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3CB322-FF48-A260-2814-A82A89C6889C}"/>
              </a:ext>
            </a:extLst>
          </p:cNvPr>
          <p:cNvPicPr>
            <a:picLocks noGrp="1" noChangeAspect="1"/>
          </p:cNvPicPr>
          <p:nvPr>
            <p:ph idx="1"/>
          </p:nvPr>
        </p:nvPicPr>
        <p:blipFill>
          <a:blip r:embed="rId2"/>
          <a:stretch>
            <a:fillRect/>
          </a:stretch>
        </p:blipFill>
        <p:spPr>
          <a:xfrm>
            <a:off x="424252" y="98425"/>
            <a:ext cx="9491907" cy="6594162"/>
          </a:xfrm>
        </p:spPr>
      </p:pic>
    </p:spTree>
    <p:extLst>
      <p:ext uri="{BB962C8B-B14F-4D97-AF65-F5344CB8AC3E}">
        <p14:creationId xmlns:p14="http://schemas.microsoft.com/office/powerpoint/2010/main" val="1388584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76D8F-108A-1AA4-19A4-993AF1BF4E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FFFCD4-71B2-2D67-0A54-DEBBE393B5CF}"/>
              </a:ext>
            </a:extLst>
          </p:cNvPr>
          <p:cNvPicPr>
            <a:picLocks noGrp="1" noChangeAspect="1"/>
          </p:cNvPicPr>
          <p:nvPr>
            <p:ph idx="1"/>
          </p:nvPr>
        </p:nvPicPr>
        <p:blipFill>
          <a:blip r:embed="rId2"/>
          <a:stretch>
            <a:fillRect/>
          </a:stretch>
        </p:blipFill>
        <p:spPr>
          <a:xfrm>
            <a:off x="399884" y="118745"/>
            <a:ext cx="11101236" cy="6328446"/>
          </a:xfrm>
        </p:spPr>
      </p:pic>
    </p:spTree>
    <p:extLst>
      <p:ext uri="{BB962C8B-B14F-4D97-AF65-F5344CB8AC3E}">
        <p14:creationId xmlns:p14="http://schemas.microsoft.com/office/powerpoint/2010/main" val="215486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C1190-CEB2-8222-EC01-4BBF443D1DE7}"/>
              </a:ext>
            </a:extLst>
          </p:cNvPr>
          <p:cNvSpPr>
            <a:spLocks noGrp="1"/>
          </p:cNvSpPr>
          <p:nvPr>
            <p:ph idx="1"/>
          </p:nvPr>
        </p:nvSpPr>
        <p:spPr>
          <a:xfrm>
            <a:off x="193040" y="193040"/>
            <a:ext cx="11160760" cy="5983923"/>
          </a:xfrm>
        </p:spPr>
        <p:txBody>
          <a:bodyPr/>
          <a:lstStyle/>
          <a:p>
            <a:r>
              <a:rPr lang="en-US" dirty="0"/>
              <a:t>Apache HBASE- NoSQL Database, Columnar database, faster, OLTP</a:t>
            </a:r>
          </a:p>
          <a:p>
            <a:endParaRPr lang="en-US" dirty="0"/>
          </a:p>
          <a:p>
            <a:r>
              <a:rPr lang="en-US" dirty="0"/>
              <a:t>Apache Storm – made for processing streaming data</a:t>
            </a:r>
          </a:p>
          <a:p>
            <a:endParaRPr lang="en-US" dirty="0"/>
          </a:p>
          <a:p>
            <a:r>
              <a:rPr lang="en-US" dirty="0"/>
              <a:t>OOZIE- way of scheduling jobs on clusters</a:t>
            </a:r>
          </a:p>
          <a:p>
            <a:r>
              <a:rPr lang="en-US" dirty="0"/>
              <a:t>Zookeeper – used for coordinating everything, reliable and consistent performance across cluster, check who the current master node is etc.</a:t>
            </a:r>
          </a:p>
          <a:p>
            <a:endParaRPr lang="en-US" dirty="0"/>
          </a:p>
          <a:p>
            <a:r>
              <a:rPr lang="en-US" dirty="0"/>
              <a:t>Data Ingestion – Sqoop – connector b/w Hadoop and SQL DBs, Flume -  transporting weblogs, Kafka – collect data from web servers and pass to Hadoop </a:t>
            </a:r>
          </a:p>
        </p:txBody>
      </p:sp>
    </p:spTree>
    <p:extLst>
      <p:ext uri="{BB962C8B-B14F-4D97-AF65-F5344CB8AC3E}">
        <p14:creationId xmlns:p14="http://schemas.microsoft.com/office/powerpoint/2010/main" val="41046056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050D-3777-25D8-B5CF-FD4C48E2928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58B75AB-16C4-73B3-E0C2-551533A63267}"/>
              </a:ext>
            </a:extLst>
          </p:cNvPr>
          <p:cNvPicPr>
            <a:picLocks noGrp="1" noChangeAspect="1"/>
          </p:cNvPicPr>
          <p:nvPr>
            <p:ph idx="1"/>
          </p:nvPr>
        </p:nvPicPr>
        <p:blipFill>
          <a:blip r:embed="rId2"/>
          <a:stretch>
            <a:fillRect/>
          </a:stretch>
        </p:blipFill>
        <p:spPr>
          <a:xfrm>
            <a:off x="466528" y="250824"/>
            <a:ext cx="10394511" cy="6268661"/>
          </a:xfrm>
        </p:spPr>
      </p:pic>
    </p:spTree>
    <p:extLst>
      <p:ext uri="{BB962C8B-B14F-4D97-AF65-F5344CB8AC3E}">
        <p14:creationId xmlns:p14="http://schemas.microsoft.com/office/powerpoint/2010/main" val="13171692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8B9D-1764-5FA1-6FA2-01A4C1004BCB}"/>
              </a:ext>
            </a:extLst>
          </p:cNvPr>
          <p:cNvSpPr>
            <a:spLocks noGrp="1"/>
          </p:cNvSpPr>
          <p:nvPr>
            <p:ph type="title"/>
          </p:nvPr>
        </p:nvSpPr>
        <p:spPr/>
        <p:txBody>
          <a:bodyPr>
            <a:normAutofit/>
          </a:bodyPr>
          <a:lstStyle/>
          <a:p>
            <a:r>
              <a:rPr lang="en-IN" b="1" i="0" dirty="0">
                <a:solidFill>
                  <a:srgbClr val="2D2F31"/>
                </a:solidFill>
                <a:effectLst/>
                <a:latin typeface="var(--font-stack-heading)"/>
              </a:rPr>
              <a:t>Cheat sheet for the following lecture</a:t>
            </a:r>
            <a:endParaRPr lang="en-US" dirty="0"/>
          </a:p>
        </p:txBody>
      </p:sp>
      <p:sp>
        <p:nvSpPr>
          <p:cNvPr id="3" name="Content Placeholder 2">
            <a:extLst>
              <a:ext uri="{FF2B5EF4-FFF2-40B4-BE49-F238E27FC236}">
                <a16:creationId xmlns:a16="http://schemas.microsoft.com/office/drawing/2014/main" id="{86141055-04A9-B90E-59DA-E1C7897C8513}"/>
              </a:ext>
            </a:extLst>
          </p:cNvPr>
          <p:cNvSpPr>
            <a:spLocks noGrp="1"/>
          </p:cNvSpPr>
          <p:nvPr>
            <p:ph idx="1"/>
          </p:nvPr>
        </p:nvSpPr>
        <p:spPr/>
        <p:txBody>
          <a:bodyPr/>
          <a:lstStyle/>
          <a:p>
            <a:r>
              <a:rPr lang="en-IN" b="0" dirty="0">
                <a:effectLst/>
              </a:rPr>
              <a:t>In the next lecture, there's a step where you need to set up the default password for MySQL on HDP 2.65, and it involves a lot of typing. We're providing the commands below so you can more easily copy &amp; paste them if you prefer.</a:t>
            </a:r>
          </a:p>
          <a:p>
            <a:r>
              <a:rPr lang="en-IN" b="0" dirty="0">
                <a:effectLst/>
              </a:rPr>
              <a:t>Don't just enter this now though, watch the video! There are other steps that must be done first, and you need some context.</a:t>
            </a:r>
          </a:p>
          <a:p>
            <a:pPr marL="0" indent="0">
              <a:buNone/>
            </a:pPr>
            <a:br>
              <a:rPr lang="en-IN" b="0" dirty="0">
                <a:effectLst/>
              </a:rPr>
            </a:br>
            <a:endParaRPr lang="en-IN" b="0" dirty="0">
              <a:effectLst/>
            </a:endParaRPr>
          </a:p>
          <a:p>
            <a:endParaRPr lang="en-US" dirty="0"/>
          </a:p>
        </p:txBody>
      </p:sp>
    </p:spTree>
    <p:extLst>
      <p:ext uri="{BB962C8B-B14F-4D97-AF65-F5344CB8AC3E}">
        <p14:creationId xmlns:p14="http://schemas.microsoft.com/office/powerpoint/2010/main" val="40348330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768A6-66ED-0420-F4C0-C2929F5054E3}"/>
              </a:ext>
            </a:extLst>
          </p:cNvPr>
          <p:cNvSpPr>
            <a:spLocks noGrp="1"/>
          </p:cNvSpPr>
          <p:nvPr>
            <p:ph idx="1"/>
          </p:nvPr>
        </p:nvSpPr>
        <p:spPr>
          <a:xfrm>
            <a:off x="629920" y="254000"/>
            <a:ext cx="10723880" cy="5922963"/>
          </a:xfrm>
        </p:spPr>
        <p:txBody>
          <a:bodyPr>
            <a:normAutofit fontScale="92500" lnSpcReduction="20000"/>
          </a:bodyPr>
          <a:lstStyle/>
          <a:p>
            <a:pPr algn="l">
              <a:buFont typeface="+mj-lt"/>
              <a:buAutoNum type="arabicPeriod"/>
            </a:pPr>
            <a:r>
              <a:rPr lang="en-IN" b="0" i="0" dirty="0" err="1">
                <a:solidFill>
                  <a:srgbClr val="2D2F31"/>
                </a:solidFill>
                <a:effectLst/>
                <a:latin typeface="sfmono-regular"/>
              </a:rPr>
              <a:t>su</a:t>
            </a:r>
            <a:r>
              <a:rPr lang="en-IN" b="0" i="0" dirty="0">
                <a:solidFill>
                  <a:srgbClr val="2D2F31"/>
                </a:solidFill>
                <a:effectLst/>
                <a:latin typeface="sfmono-regular"/>
              </a:rPr>
              <a:t> root</a:t>
            </a:r>
          </a:p>
          <a:p>
            <a:pPr algn="l">
              <a:buFont typeface="+mj-lt"/>
              <a:buAutoNum type="arabicPeriod"/>
            </a:pPr>
            <a:r>
              <a:rPr lang="en-IN" b="0" i="0" dirty="0" err="1">
                <a:solidFill>
                  <a:srgbClr val="2D2F31"/>
                </a:solidFill>
                <a:effectLst/>
                <a:latin typeface="sfmono-regular"/>
              </a:rPr>
              <a:t>systemctl</a:t>
            </a:r>
            <a:r>
              <a:rPr lang="en-IN" b="0" i="0" dirty="0">
                <a:solidFill>
                  <a:srgbClr val="2D2F31"/>
                </a:solidFill>
                <a:effectLst/>
                <a:latin typeface="sfmono-regular"/>
              </a:rPr>
              <a:t> stop </a:t>
            </a:r>
            <a:r>
              <a:rPr lang="en-IN" b="0" i="0" dirty="0" err="1">
                <a:solidFill>
                  <a:srgbClr val="2D2F31"/>
                </a:solidFill>
                <a:effectLst/>
                <a:latin typeface="sfmono-regular"/>
              </a:rPr>
              <a:t>mysqld</a:t>
            </a:r>
            <a:endParaRPr lang="en-IN" b="0" i="0" dirty="0">
              <a:solidFill>
                <a:srgbClr val="2D2F31"/>
              </a:solidFill>
              <a:effectLst/>
              <a:latin typeface="sfmono-regular"/>
            </a:endParaRPr>
          </a:p>
          <a:p>
            <a:pPr algn="l">
              <a:buFont typeface="+mj-lt"/>
              <a:buAutoNum type="arabicPeriod"/>
            </a:pPr>
            <a:r>
              <a:rPr lang="en-IN" b="0" i="0" dirty="0" err="1">
                <a:solidFill>
                  <a:srgbClr val="2D2F31"/>
                </a:solidFill>
                <a:effectLst/>
                <a:latin typeface="sfmono-regular"/>
              </a:rPr>
              <a:t>systemctl</a:t>
            </a:r>
            <a:r>
              <a:rPr lang="en-IN" b="0" i="0" dirty="0">
                <a:solidFill>
                  <a:srgbClr val="2D2F31"/>
                </a:solidFill>
                <a:effectLst/>
                <a:latin typeface="sfmono-regular"/>
              </a:rPr>
              <a:t> </a:t>
            </a:r>
            <a:r>
              <a:rPr lang="en-IN" b="0" i="0" dirty="0">
                <a:solidFill>
                  <a:srgbClr val="B4690E"/>
                </a:solidFill>
                <a:effectLst/>
                <a:latin typeface="sfmono-regular"/>
              </a:rPr>
              <a:t>set</a:t>
            </a:r>
            <a:r>
              <a:rPr lang="en-IN" b="0" i="0" dirty="0">
                <a:solidFill>
                  <a:srgbClr val="2D2F31"/>
                </a:solidFill>
                <a:effectLst/>
                <a:latin typeface="sfmono-regular"/>
              </a:rPr>
              <a:t>-environment MYSQLD_OPTS=</a:t>
            </a:r>
            <a:r>
              <a:rPr lang="en-IN" b="0" i="0" dirty="0">
                <a:solidFill>
                  <a:srgbClr val="19A38C"/>
                </a:solidFill>
                <a:effectLst/>
                <a:latin typeface="sfmono-regular"/>
              </a:rPr>
              <a:t>"--skip-grant-tables --skip-networking"</a:t>
            </a:r>
            <a:endParaRPr lang="en-IN" b="0" i="0" dirty="0">
              <a:solidFill>
                <a:srgbClr val="2D2F31"/>
              </a:solidFill>
              <a:effectLst/>
              <a:latin typeface="sfmono-regular"/>
            </a:endParaRPr>
          </a:p>
          <a:p>
            <a:pPr algn="l">
              <a:buFont typeface="+mj-lt"/>
              <a:buAutoNum type="arabicPeriod"/>
            </a:pPr>
            <a:r>
              <a:rPr lang="en-IN" b="0" i="0" dirty="0" err="1">
                <a:solidFill>
                  <a:srgbClr val="2D2F31"/>
                </a:solidFill>
                <a:effectLst/>
                <a:latin typeface="sfmono-regular"/>
              </a:rPr>
              <a:t>systemctl</a:t>
            </a:r>
            <a:r>
              <a:rPr lang="en-IN" b="0" i="0" dirty="0">
                <a:solidFill>
                  <a:srgbClr val="2D2F31"/>
                </a:solidFill>
                <a:effectLst/>
                <a:latin typeface="sfmono-regular"/>
              </a:rPr>
              <a:t> start </a:t>
            </a:r>
            <a:r>
              <a:rPr lang="en-IN" b="0" i="0" dirty="0" err="1">
                <a:solidFill>
                  <a:srgbClr val="2D2F31"/>
                </a:solidFill>
                <a:effectLst/>
                <a:latin typeface="sfmono-regular"/>
              </a:rPr>
              <a:t>mysqld</a:t>
            </a:r>
            <a:endParaRPr lang="en-IN" b="0" i="0" dirty="0">
              <a:solidFill>
                <a:srgbClr val="2D2F31"/>
              </a:solidFill>
              <a:effectLst/>
              <a:latin typeface="sfmono-regular"/>
            </a:endParaRPr>
          </a:p>
          <a:p>
            <a:pPr algn="l">
              <a:buFont typeface="+mj-lt"/>
              <a:buAutoNum type="arabicPeriod"/>
            </a:pPr>
            <a:r>
              <a:rPr lang="en-IN" b="0" i="0" dirty="0" err="1">
                <a:solidFill>
                  <a:srgbClr val="2D2F31"/>
                </a:solidFill>
                <a:effectLst/>
                <a:latin typeface="sfmono-regular"/>
              </a:rPr>
              <a:t>mysql</a:t>
            </a:r>
            <a:r>
              <a:rPr lang="en-IN" b="0" i="0" dirty="0">
                <a:solidFill>
                  <a:srgbClr val="2D2F31"/>
                </a:solidFill>
                <a:effectLst/>
                <a:latin typeface="sfmono-regular"/>
              </a:rPr>
              <a:t> -</a:t>
            </a:r>
            <a:r>
              <a:rPr lang="en-IN" b="0" i="0" dirty="0" err="1">
                <a:solidFill>
                  <a:srgbClr val="2D2F31"/>
                </a:solidFill>
                <a:effectLst/>
                <a:latin typeface="sfmono-regular"/>
              </a:rPr>
              <a:t>uroot</a:t>
            </a:r>
            <a:endParaRPr lang="en-IN" b="0" i="0" dirty="0">
              <a:solidFill>
                <a:srgbClr val="2D2F31"/>
              </a:solidFill>
              <a:effectLst/>
              <a:latin typeface="sfmono-regular"/>
            </a:endParaRPr>
          </a:p>
          <a:p>
            <a:pPr algn="l">
              <a:buFont typeface="+mj-lt"/>
              <a:buAutoNum type="arabicPeriod"/>
            </a:pPr>
            <a:r>
              <a:rPr lang="en-IN" b="0" i="0" dirty="0">
                <a:solidFill>
                  <a:srgbClr val="2D2F31"/>
                </a:solidFill>
                <a:effectLst/>
                <a:latin typeface="sfmono-regular"/>
              </a:rPr>
              <a:t>------- </a:t>
            </a:r>
            <a:r>
              <a:rPr lang="en-IN" b="0" i="0" dirty="0" err="1">
                <a:solidFill>
                  <a:srgbClr val="2D2F31"/>
                </a:solidFill>
                <a:effectLst/>
                <a:latin typeface="sfmono-regular"/>
              </a:rPr>
              <a:t>Mysql</a:t>
            </a:r>
            <a:r>
              <a:rPr lang="en-IN" b="0" i="0" dirty="0">
                <a:solidFill>
                  <a:srgbClr val="2D2F31"/>
                </a:solidFill>
                <a:effectLst/>
                <a:latin typeface="sfmono-regular"/>
              </a:rPr>
              <a:t> </a:t>
            </a:r>
            <a:r>
              <a:rPr lang="en-IN" b="0" i="0" dirty="0" err="1">
                <a:solidFill>
                  <a:srgbClr val="2D2F31"/>
                </a:solidFill>
                <a:effectLst/>
                <a:latin typeface="sfmono-regular"/>
              </a:rPr>
              <a:t>cmd</a:t>
            </a:r>
            <a:r>
              <a:rPr lang="en-IN" b="0" i="0" dirty="0">
                <a:solidFill>
                  <a:srgbClr val="2D2F31"/>
                </a:solidFill>
                <a:effectLst/>
                <a:latin typeface="sfmono-regular"/>
              </a:rPr>
              <a:t> </a:t>
            </a:r>
          </a:p>
          <a:p>
            <a:pPr algn="l">
              <a:buFont typeface="+mj-lt"/>
              <a:buAutoNum type="arabicPeriod"/>
            </a:pPr>
            <a:r>
              <a:rPr lang="en-IN" b="0" i="0" dirty="0">
                <a:solidFill>
                  <a:srgbClr val="2D2F31"/>
                </a:solidFill>
                <a:effectLst/>
                <a:latin typeface="sfmono-regular"/>
              </a:rPr>
              <a:t>FLUSH PRIVILEGES;</a:t>
            </a:r>
          </a:p>
          <a:p>
            <a:pPr algn="l">
              <a:buFont typeface="+mj-lt"/>
              <a:buAutoNum type="arabicPeriod"/>
            </a:pPr>
            <a:r>
              <a:rPr lang="en-IN" b="0" i="0" dirty="0">
                <a:solidFill>
                  <a:srgbClr val="2D2F31"/>
                </a:solidFill>
                <a:effectLst/>
                <a:latin typeface="sfmono-regular"/>
              </a:rPr>
              <a:t>alter user </a:t>
            </a:r>
            <a:r>
              <a:rPr lang="en-IN" b="0" i="0" dirty="0">
                <a:solidFill>
                  <a:srgbClr val="19A38C"/>
                </a:solidFill>
                <a:effectLst/>
                <a:latin typeface="sfmono-regular"/>
              </a:rPr>
              <a:t>'</a:t>
            </a:r>
            <a:r>
              <a:rPr lang="en-IN" b="0" i="0" dirty="0" err="1">
                <a:solidFill>
                  <a:srgbClr val="19A38C"/>
                </a:solidFill>
                <a:effectLst/>
                <a:latin typeface="sfmono-regular"/>
              </a:rPr>
              <a:t>root'</a:t>
            </a:r>
            <a:r>
              <a:rPr lang="en-IN" b="0" i="0" dirty="0" err="1">
                <a:solidFill>
                  <a:srgbClr val="2D2F31"/>
                </a:solidFill>
                <a:effectLst/>
                <a:latin typeface="sfmono-regular"/>
              </a:rPr>
              <a:t>@</a:t>
            </a:r>
            <a:r>
              <a:rPr lang="en-IN" b="0" i="0" dirty="0" err="1">
                <a:solidFill>
                  <a:srgbClr val="19A38C"/>
                </a:solidFill>
                <a:effectLst/>
                <a:latin typeface="sfmono-regular"/>
              </a:rPr>
              <a:t>'localhost</a:t>
            </a:r>
            <a:r>
              <a:rPr lang="en-IN" b="0" i="0" dirty="0">
                <a:solidFill>
                  <a:srgbClr val="19A38C"/>
                </a:solidFill>
                <a:effectLst/>
                <a:latin typeface="sfmono-regular"/>
              </a:rPr>
              <a:t>'</a:t>
            </a:r>
            <a:r>
              <a:rPr lang="en-IN" b="0" i="0" dirty="0">
                <a:solidFill>
                  <a:srgbClr val="2D2F31"/>
                </a:solidFill>
                <a:effectLst/>
                <a:latin typeface="sfmono-regular"/>
              </a:rPr>
              <a:t> IDENTIFIED BY </a:t>
            </a:r>
            <a:r>
              <a:rPr lang="en-IN" b="0" i="0" dirty="0">
                <a:solidFill>
                  <a:srgbClr val="19A38C"/>
                </a:solidFill>
                <a:effectLst/>
                <a:latin typeface="sfmono-regular"/>
              </a:rPr>
              <a:t>'</a:t>
            </a:r>
            <a:r>
              <a:rPr lang="en-IN" b="0" i="0" dirty="0" err="1">
                <a:solidFill>
                  <a:srgbClr val="19A38C"/>
                </a:solidFill>
                <a:effectLst/>
                <a:latin typeface="sfmono-regular"/>
              </a:rPr>
              <a:t>hadoop</a:t>
            </a:r>
            <a:r>
              <a:rPr lang="en-IN" b="0" i="0" dirty="0">
                <a:solidFill>
                  <a:srgbClr val="19A38C"/>
                </a:solidFill>
                <a:effectLst/>
                <a:latin typeface="sfmono-regular"/>
              </a:rPr>
              <a:t>'</a:t>
            </a:r>
            <a:r>
              <a:rPr lang="en-IN" b="0" i="0" dirty="0">
                <a:solidFill>
                  <a:srgbClr val="2D2F31"/>
                </a:solidFill>
                <a:effectLst/>
                <a:latin typeface="sfmono-regular"/>
              </a:rPr>
              <a:t>;</a:t>
            </a:r>
          </a:p>
          <a:p>
            <a:pPr algn="l">
              <a:buFont typeface="+mj-lt"/>
              <a:buAutoNum type="arabicPeriod"/>
            </a:pPr>
            <a:r>
              <a:rPr lang="en-IN" b="0" i="0" dirty="0">
                <a:solidFill>
                  <a:srgbClr val="2D2F31"/>
                </a:solidFill>
                <a:effectLst/>
                <a:latin typeface="sfmono-regular"/>
              </a:rPr>
              <a:t>FLUSH PRIVILEGES;</a:t>
            </a:r>
          </a:p>
          <a:p>
            <a:pPr algn="l">
              <a:buFont typeface="+mj-lt"/>
              <a:buAutoNum type="arabicPeriod"/>
            </a:pPr>
            <a:r>
              <a:rPr lang="en-IN" b="0" i="0" dirty="0">
                <a:solidFill>
                  <a:srgbClr val="2D2F31"/>
                </a:solidFill>
                <a:effectLst/>
                <a:latin typeface="sfmono-regular"/>
              </a:rPr>
              <a:t>QUIT;</a:t>
            </a:r>
          </a:p>
          <a:p>
            <a:pPr algn="l">
              <a:buFont typeface="+mj-lt"/>
              <a:buAutoNum type="arabicPeriod"/>
            </a:pPr>
            <a:r>
              <a:rPr lang="en-IN" b="0" i="0" dirty="0">
                <a:solidFill>
                  <a:srgbClr val="2D2F31"/>
                </a:solidFill>
                <a:effectLst/>
                <a:latin typeface="sfmono-regular"/>
              </a:rPr>
              <a:t>------ CMD</a:t>
            </a:r>
          </a:p>
          <a:p>
            <a:pPr algn="l">
              <a:buFont typeface="+mj-lt"/>
              <a:buAutoNum type="arabicPeriod"/>
            </a:pPr>
            <a:r>
              <a:rPr lang="en-IN" b="0" i="0" dirty="0" err="1">
                <a:solidFill>
                  <a:srgbClr val="2D2F31"/>
                </a:solidFill>
                <a:effectLst/>
                <a:latin typeface="sfmono-regular"/>
              </a:rPr>
              <a:t>systemctl</a:t>
            </a:r>
            <a:r>
              <a:rPr lang="en-IN" b="0" i="0" dirty="0">
                <a:solidFill>
                  <a:srgbClr val="2D2F31"/>
                </a:solidFill>
                <a:effectLst/>
                <a:latin typeface="sfmono-regular"/>
              </a:rPr>
              <a:t> unset-environment MYSQLD_OPTS</a:t>
            </a:r>
          </a:p>
          <a:p>
            <a:pPr algn="l">
              <a:buFont typeface="+mj-lt"/>
              <a:buAutoNum type="arabicPeriod"/>
            </a:pPr>
            <a:r>
              <a:rPr lang="en-IN" b="0" i="0" dirty="0" err="1">
                <a:solidFill>
                  <a:srgbClr val="2D2F31"/>
                </a:solidFill>
                <a:effectLst/>
                <a:latin typeface="sfmono-regular"/>
              </a:rPr>
              <a:t>systemctl</a:t>
            </a:r>
            <a:r>
              <a:rPr lang="en-IN" b="0" i="0" dirty="0">
                <a:solidFill>
                  <a:srgbClr val="2D2F31"/>
                </a:solidFill>
                <a:effectLst/>
                <a:latin typeface="sfmono-regular"/>
              </a:rPr>
              <a:t> restart </a:t>
            </a:r>
            <a:r>
              <a:rPr lang="en-IN" b="0" i="0" dirty="0" err="1">
                <a:solidFill>
                  <a:srgbClr val="2D2F31"/>
                </a:solidFill>
                <a:effectLst/>
                <a:latin typeface="sfmono-regular"/>
              </a:rPr>
              <a:t>mysqld</a:t>
            </a:r>
            <a:endParaRPr lang="en-IN" b="0" i="0" dirty="0">
              <a:solidFill>
                <a:srgbClr val="2D2F31"/>
              </a:solidFill>
              <a:effectLst/>
              <a:latin typeface="sfmono-regular"/>
            </a:endParaRPr>
          </a:p>
          <a:p>
            <a:endParaRPr lang="en-US" dirty="0"/>
          </a:p>
        </p:txBody>
      </p:sp>
    </p:spTree>
    <p:extLst>
      <p:ext uri="{BB962C8B-B14F-4D97-AF65-F5344CB8AC3E}">
        <p14:creationId xmlns:p14="http://schemas.microsoft.com/office/powerpoint/2010/main" val="3533116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6C5B-E4C3-64E6-8CD2-4B5107CC0163}"/>
              </a:ext>
            </a:extLst>
          </p:cNvPr>
          <p:cNvSpPr>
            <a:spLocks noGrp="1"/>
          </p:cNvSpPr>
          <p:nvPr>
            <p:ph type="title"/>
          </p:nvPr>
        </p:nvSpPr>
        <p:spPr/>
        <p:txBody>
          <a:bodyPr/>
          <a:lstStyle/>
          <a:p>
            <a:r>
              <a:rPr lang="en-US" dirty="0"/>
              <a:t>Install MySQL and import our Movie Data</a:t>
            </a:r>
          </a:p>
        </p:txBody>
      </p:sp>
      <p:sp>
        <p:nvSpPr>
          <p:cNvPr id="3" name="Content Placeholder 2">
            <a:extLst>
              <a:ext uri="{FF2B5EF4-FFF2-40B4-BE49-F238E27FC236}">
                <a16:creationId xmlns:a16="http://schemas.microsoft.com/office/drawing/2014/main" id="{AD2DDCEA-0BCF-1EE2-EEC4-8496A60740CE}"/>
              </a:ext>
            </a:extLst>
          </p:cNvPr>
          <p:cNvSpPr>
            <a:spLocks noGrp="1"/>
          </p:cNvSpPr>
          <p:nvPr>
            <p:ph idx="1"/>
          </p:nvPr>
        </p:nvSpPr>
        <p:spPr/>
        <p:txBody>
          <a:bodyPr/>
          <a:lstStyle/>
          <a:p>
            <a:r>
              <a:rPr lang="en-US" dirty="0"/>
              <a:t>Login using </a:t>
            </a:r>
            <a:r>
              <a:rPr lang="en-US" dirty="0" err="1"/>
              <a:t>ssh</a:t>
            </a:r>
            <a:endParaRPr lang="en-US" dirty="0"/>
          </a:p>
          <a:p>
            <a:r>
              <a:rPr lang="en-US" dirty="0" err="1"/>
              <a:t>Mysql</a:t>
            </a:r>
            <a:r>
              <a:rPr lang="en-US" dirty="0"/>
              <a:t> –u root –p </a:t>
            </a:r>
          </a:p>
          <a:p>
            <a:r>
              <a:rPr lang="en-US" dirty="0"/>
              <a:t>Hadoop</a:t>
            </a:r>
          </a:p>
          <a:p>
            <a:endParaRPr lang="en-US" dirty="0"/>
          </a:p>
          <a:p>
            <a:endParaRPr lang="en-US" dirty="0"/>
          </a:p>
          <a:p>
            <a:r>
              <a:rPr lang="en-US" dirty="0"/>
              <a:t>Use Sqoop to import data from MySQL to HDFS/Hive</a:t>
            </a:r>
          </a:p>
          <a:p>
            <a:endParaRPr lang="en-US" dirty="0"/>
          </a:p>
          <a:p>
            <a:r>
              <a:rPr lang="en-US" dirty="0"/>
              <a:t>Use Sqoop to export data from Hadoop to MySQL</a:t>
            </a:r>
          </a:p>
          <a:p>
            <a:endParaRPr lang="en-US" dirty="0"/>
          </a:p>
        </p:txBody>
      </p:sp>
    </p:spTree>
    <p:extLst>
      <p:ext uri="{BB962C8B-B14F-4D97-AF65-F5344CB8AC3E}">
        <p14:creationId xmlns:p14="http://schemas.microsoft.com/office/powerpoint/2010/main" val="15644737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D3D3A8-7442-D082-1294-8BE9F7F1A1C0}"/>
              </a:ext>
            </a:extLst>
          </p:cNvPr>
          <p:cNvSpPr>
            <a:spLocks noGrp="1"/>
          </p:cNvSpPr>
          <p:nvPr>
            <p:ph idx="1"/>
          </p:nvPr>
        </p:nvSpPr>
        <p:spPr>
          <a:xfrm>
            <a:off x="243840" y="243840"/>
            <a:ext cx="11109960" cy="5933123"/>
          </a:xfrm>
        </p:spPr>
        <p:txBody>
          <a:bodyPr/>
          <a:lstStyle/>
          <a:p>
            <a:r>
              <a:rPr lang="en-US" dirty="0"/>
              <a:t>Hive is Schema on Read, data is stored in file</a:t>
            </a:r>
          </a:p>
          <a:p>
            <a:r>
              <a:rPr lang="en-US" dirty="0"/>
              <a:t>On Hortonworks</a:t>
            </a:r>
          </a:p>
          <a:p>
            <a:r>
              <a:rPr lang="en-US" dirty="0"/>
              <a:t>/apps/hive/</a:t>
            </a:r>
            <a:r>
              <a:rPr lang="en-US" dirty="0" err="1"/>
              <a:t>warhouse</a:t>
            </a:r>
            <a:r>
              <a:rPr lang="en-US" dirty="0"/>
              <a:t>/movies/</a:t>
            </a:r>
          </a:p>
          <a:p>
            <a:endParaRPr lang="en-US" dirty="0"/>
          </a:p>
        </p:txBody>
      </p:sp>
    </p:spTree>
    <p:extLst>
      <p:ext uri="{BB962C8B-B14F-4D97-AF65-F5344CB8AC3E}">
        <p14:creationId xmlns:p14="http://schemas.microsoft.com/office/powerpoint/2010/main" val="25684597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F967-E0D3-13C3-0CC8-ED357F09F833}"/>
              </a:ext>
            </a:extLst>
          </p:cNvPr>
          <p:cNvSpPr>
            <a:spLocks noGrp="1"/>
          </p:cNvSpPr>
          <p:nvPr>
            <p:ph type="title"/>
          </p:nvPr>
        </p:nvSpPr>
        <p:spPr>
          <a:xfrm>
            <a:off x="355600" y="365125"/>
            <a:ext cx="10998200" cy="6066155"/>
          </a:xfrm>
        </p:spPr>
        <p:txBody>
          <a:bodyPr/>
          <a:lstStyle/>
          <a:p>
            <a:r>
              <a:rPr lang="en-US" dirty="0"/>
              <a:t>Using non relational data stores with Hadoop</a:t>
            </a:r>
          </a:p>
        </p:txBody>
      </p:sp>
    </p:spTree>
    <p:extLst>
      <p:ext uri="{BB962C8B-B14F-4D97-AF65-F5344CB8AC3E}">
        <p14:creationId xmlns:p14="http://schemas.microsoft.com/office/powerpoint/2010/main" val="15644487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C878-AE86-2175-A146-101D487CFA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A12B6C6-8F75-60D2-81B7-194E8F1C0CCF}"/>
              </a:ext>
            </a:extLst>
          </p:cNvPr>
          <p:cNvPicPr>
            <a:picLocks noGrp="1" noChangeAspect="1"/>
          </p:cNvPicPr>
          <p:nvPr>
            <p:ph idx="1"/>
          </p:nvPr>
        </p:nvPicPr>
        <p:blipFill>
          <a:blip r:embed="rId2"/>
          <a:stretch>
            <a:fillRect/>
          </a:stretch>
        </p:blipFill>
        <p:spPr>
          <a:xfrm>
            <a:off x="608330" y="365125"/>
            <a:ext cx="8496300" cy="4025900"/>
          </a:xfrm>
        </p:spPr>
      </p:pic>
    </p:spTree>
    <p:extLst>
      <p:ext uri="{BB962C8B-B14F-4D97-AF65-F5344CB8AC3E}">
        <p14:creationId xmlns:p14="http://schemas.microsoft.com/office/powerpoint/2010/main" val="27386185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51DF-8316-B61B-53CC-43CB4749805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78A9F57-0EFC-2BF7-71DA-CD90460FD00B}"/>
              </a:ext>
            </a:extLst>
          </p:cNvPr>
          <p:cNvPicPr>
            <a:picLocks noGrp="1" noChangeAspect="1"/>
          </p:cNvPicPr>
          <p:nvPr>
            <p:ph idx="1"/>
          </p:nvPr>
        </p:nvPicPr>
        <p:blipFill>
          <a:blip r:embed="rId2"/>
          <a:stretch>
            <a:fillRect/>
          </a:stretch>
        </p:blipFill>
        <p:spPr>
          <a:xfrm>
            <a:off x="487368" y="240665"/>
            <a:ext cx="10190792" cy="6061324"/>
          </a:xfrm>
        </p:spPr>
      </p:pic>
    </p:spTree>
    <p:extLst>
      <p:ext uri="{BB962C8B-B14F-4D97-AF65-F5344CB8AC3E}">
        <p14:creationId xmlns:p14="http://schemas.microsoft.com/office/powerpoint/2010/main" val="22306177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8E54-35BE-EBB4-59DF-CFC7B99F577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2A3BD9E-F3A3-6911-6182-CA1E632D73A8}"/>
              </a:ext>
            </a:extLst>
          </p:cNvPr>
          <p:cNvPicPr>
            <a:picLocks noGrp="1" noChangeAspect="1"/>
          </p:cNvPicPr>
          <p:nvPr>
            <p:ph idx="1"/>
          </p:nvPr>
        </p:nvPicPr>
        <p:blipFill>
          <a:blip r:embed="rId2"/>
          <a:stretch>
            <a:fillRect/>
          </a:stretch>
        </p:blipFill>
        <p:spPr>
          <a:xfrm>
            <a:off x="397318" y="230505"/>
            <a:ext cx="9904922" cy="6449030"/>
          </a:xfrm>
        </p:spPr>
      </p:pic>
    </p:spTree>
    <p:extLst>
      <p:ext uri="{BB962C8B-B14F-4D97-AF65-F5344CB8AC3E}">
        <p14:creationId xmlns:p14="http://schemas.microsoft.com/office/powerpoint/2010/main" val="21423750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0F2B-BAE5-F201-E14B-F227DBE4BF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7A5D575-BA73-E280-BF70-CEC13B4E1F15}"/>
              </a:ext>
            </a:extLst>
          </p:cNvPr>
          <p:cNvPicPr>
            <a:picLocks noGrp="1" noChangeAspect="1"/>
          </p:cNvPicPr>
          <p:nvPr>
            <p:ph idx="1"/>
          </p:nvPr>
        </p:nvPicPr>
        <p:blipFill>
          <a:blip r:embed="rId2"/>
          <a:stretch>
            <a:fillRect/>
          </a:stretch>
        </p:blipFill>
        <p:spPr>
          <a:xfrm>
            <a:off x="557358" y="149224"/>
            <a:ext cx="9419761" cy="6184897"/>
          </a:xfrm>
        </p:spPr>
      </p:pic>
    </p:spTree>
    <p:extLst>
      <p:ext uri="{BB962C8B-B14F-4D97-AF65-F5344CB8AC3E}">
        <p14:creationId xmlns:p14="http://schemas.microsoft.com/office/powerpoint/2010/main" val="168008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D9754-F06A-9BA7-95B1-D63E8E5FE3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BC23BE-9775-1D2A-0A2D-1AD503CF85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F254A81-FF82-A87D-2B41-62DD4E0E2C12}"/>
              </a:ext>
            </a:extLst>
          </p:cNvPr>
          <p:cNvPicPr>
            <a:picLocks noChangeAspect="1"/>
          </p:cNvPicPr>
          <p:nvPr/>
        </p:nvPicPr>
        <p:blipFill>
          <a:blip r:embed="rId2"/>
          <a:stretch>
            <a:fillRect/>
          </a:stretch>
        </p:blipFill>
        <p:spPr>
          <a:xfrm>
            <a:off x="680720" y="150019"/>
            <a:ext cx="7772400" cy="6557962"/>
          </a:xfrm>
          <a:prstGeom prst="rect">
            <a:avLst/>
          </a:prstGeom>
        </p:spPr>
      </p:pic>
    </p:spTree>
    <p:extLst>
      <p:ext uri="{BB962C8B-B14F-4D97-AF65-F5344CB8AC3E}">
        <p14:creationId xmlns:p14="http://schemas.microsoft.com/office/powerpoint/2010/main" val="38688912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9B55-35CE-A1E2-5AAF-A4CC7DF8DA3A}"/>
              </a:ext>
            </a:extLst>
          </p:cNvPr>
          <p:cNvSpPr>
            <a:spLocks noGrp="1"/>
          </p:cNvSpPr>
          <p:nvPr>
            <p:ph type="title"/>
          </p:nvPr>
        </p:nvSpPr>
        <p:spPr/>
        <p:txBody>
          <a:bodyPr/>
          <a:lstStyle/>
          <a:p>
            <a:endParaRPr lang="en-US"/>
          </a:p>
        </p:txBody>
      </p:sp>
      <p:pic>
        <p:nvPicPr>
          <p:cNvPr id="5" name="Content Placeholder 4" descr="A white box with black text&#10;&#10;Description automatically generated">
            <a:extLst>
              <a:ext uri="{FF2B5EF4-FFF2-40B4-BE49-F238E27FC236}">
                <a16:creationId xmlns:a16="http://schemas.microsoft.com/office/drawing/2014/main" id="{AAFAB501-102C-67D6-BD4E-23DDC33B2604}"/>
              </a:ext>
            </a:extLst>
          </p:cNvPr>
          <p:cNvPicPr>
            <a:picLocks noGrp="1" noChangeAspect="1"/>
          </p:cNvPicPr>
          <p:nvPr>
            <p:ph idx="1"/>
          </p:nvPr>
        </p:nvPicPr>
        <p:blipFill>
          <a:blip r:embed="rId2"/>
          <a:stretch>
            <a:fillRect/>
          </a:stretch>
        </p:blipFill>
        <p:spPr>
          <a:xfrm>
            <a:off x="430738" y="230505"/>
            <a:ext cx="10091004" cy="4351338"/>
          </a:xfrm>
        </p:spPr>
      </p:pic>
    </p:spTree>
    <p:extLst>
      <p:ext uri="{BB962C8B-B14F-4D97-AF65-F5344CB8AC3E}">
        <p14:creationId xmlns:p14="http://schemas.microsoft.com/office/powerpoint/2010/main" val="21153491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48B11-FB97-5748-FC5B-43563EB0555A}"/>
              </a:ext>
            </a:extLst>
          </p:cNvPr>
          <p:cNvSpPr>
            <a:spLocks noGrp="1"/>
          </p:cNvSpPr>
          <p:nvPr>
            <p:ph type="title"/>
          </p:nvPr>
        </p:nvSpPr>
        <p:spPr/>
        <p:txBody>
          <a:bodyPr/>
          <a:lstStyle/>
          <a:p>
            <a:endParaRPr lang="en-US"/>
          </a:p>
        </p:txBody>
      </p:sp>
      <p:pic>
        <p:nvPicPr>
          <p:cNvPr id="5" name="Content Placeholder 4" descr="A diagram of a network&#10;&#10;Description automatically generated">
            <a:extLst>
              <a:ext uri="{FF2B5EF4-FFF2-40B4-BE49-F238E27FC236}">
                <a16:creationId xmlns:a16="http://schemas.microsoft.com/office/drawing/2014/main" id="{02E07422-1166-C790-E194-9CCA5B49450A}"/>
              </a:ext>
            </a:extLst>
          </p:cNvPr>
          <p:cNvPicPr>
            <a:picLocks noGrp="1" noChangeAspect="1"/>
          </p:cNvPicPr>
          <p:nvPr>
            <p:ph idx="1"/>
          </p:nvPr>
        </p:nvPicPr>
        <p:blipFill>
          <a:blip r:embed="rId2"/>
          <a:stretch>
            <a:fillRect/>
          </a:stretch>
        </p:blipFill>
        <p:spPr>
          <a:xfrm>
            <a:off x="331728" y="159385"/>
            <a:ext cx="10387072" cy="6516178"/>
          </a:xfrm>
        </p:spPr>
      </p:pic>
    </p:spTree>
    <p:extLst>
      <p:ext uri="{BB962C8B-B14F-4D97-AF65-F5344CB8AC3E}">
        <p14:creationId xmlns:p14="http://schemas.microsoft.com/office/powerpoint/2010/main" val="1194406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78CB-9DED-9482-6439-A4BA20C226E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D871B59-2AEF-48DD-4A1B-85AE5B6DB24B}"/>
              </a:ext>
            </a:extLst>
          </p:cNvPr>
          <p:cNvPicPr>
            <a:picLocks noGrp="1" noChangeAspect="1"/>
          </p:cNvPicPr>
          <p:nvPr>
            <p:ph idx="1"/>
          </p:nvPr>
        </p:nvPicPr>
        <p:blipFill>
          <a:blip r:embed="rId2"/>
          <a:stretch>
            <a:fillRect/>
          </a:stretch>
        </p:blipFill>
        <p:spPr>
          <a:xfrm>
            <a:off x="426510" y="281305"/>
            <a:ext cx="11602930" cy="5252750"/>
          </a:xfrm>
        </p:spPr>
      </p:pic>
    </p:spTree>
    <p:extLst>
      <p:ext uri="{BB962C8B-B14F-4D97-AF65-F5344CB8AC3E}">
        <p14:creationId xmlns:p14="http://schemas.microsoft.com/office/powerpoint/2010/main" val="979186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752-E7D0-E9BD-C37B-57A19AD7E90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5BAF715-5AA5-BF48-6BD7-C08680797E68}"/>
              </a:ext>
            </a:extLst>
          </p:cNvPr>
          <p:cNvPicPr>
            <a:picLocks noGrp="1" noChangeAspect="1"/>
          </p:cNvPicPr>
          <p:nvPr>
            <p:ph idx="1"/>
          </p:nvPr>
        </p:nvPicPr>
        <p:blipFill>
          <a:blip r:embed="rId2"/>
          <a:stretch>
            <a:fillRect/>
          </a:stretch>
        </p:blipFill>
        <p:spPr>
          <a:xfrm>
            <a:off x="288000" y="139065"/>
            <a:ext cx="10857520" cy="6500806"/>
          </a:xfrm>
        </p:spPr>
      </p:pic>
    </p:spTree>
    <p:extLst>
      <p:ext uri="{BB962C8B-B14F-4D97-AF65-F5344CB8AC3E}">
        <p14:creationId xmlns:p14="http://schemas.microsoft.com/office/powerpoint/2010/main" val="26255345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E55E-3973-E147-6476-81BC5EF1398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38FC94-D591-2EA4-040A-E0848C750D58}"/>
              </a:ext>
            </a:extLst>
          </p:cNvPr>
          <p:cNvPicPr>
            <a:picLocks noGrp="1" noChangeAspect="1"/>
          </p:cNvPicPr>
          <p:nvPr>
            <p:ph idx="1"/>
          </p:nvPr>
        </p:nvPicPr>
        <p:blipFill>
          <a:blip r:embed="rId2"/>
          <a:stretch>
            <a:fillRect/>
          </a:stretch>
        </p:blipFill>
        <p:spPr>
          <a:xfrm>
            <a:off x="502920" y="365125"/>
            <a:ext cx="10515600" cy="1710621"/>
          </a:xfrm>
        </p:spPr>
      </p:pic>
      <p:pic>
        <p:nvPicPr>
          <p:cNvPr id="7" name="Picture 6" descr="A yellow background with brown letters&#10;&#10;Description automatically generated">
            <a:extLst>
              <a:ext uri="{FF2B5EF4-FFF2-40B4-BE49-F238E27FC236}">
                <a16:creationId xmlns:a16="http://schemas.microsoft.com/office/drawing/2014/main" id="{CD65B8F7-5D2C-A2A2-222A-630E227CEC16}"/>
              </a:ext>
            </a:extLst>
          </p:cNvPr>
          <p:cNvPicPr>
            <a:picLocks noChangeAspect="1"/>
          </p:cNvPicPr>
          <p:nvPr/>
        </p:nvPicPr>
        <p:blipFill>
          <a:blip r:embed="rId3"/>
          <a:stretch>
            <a:fillRect/>
          </a:stretch>
        </p:blipFill>
        <p:spPr>
          <a:xfrm>
            <a:off x="2851150" y="3168650"/>
            <a:ext cx="6489700" cy="3060700"/>
          </a:xfrm>
          <a:prstGeom prst="rect">
            <a:avLst/>
          </a:prstGeom>
        </p:spPr>
      </p:pic>
    </p:spTree>
    <p:extLst>
      <p:ext uri="{BB962C8B-B14F-4D97-AF65-F5344CB8AC3E}">
        <p14:creationId xmlns:p14="http://schemas.microsoft.com/office/powerpoint/2010/main" val="33018246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713B-6F7E-AC7F-2148-4C5D2F3032BA}"/>
              </a:ext>
            </a:extLst>
          </p:cNvPr>
          <p:cNvSpPr>
            <a:spLocks noGrp="1"/>
          </p:cNvSpPr>
          <p:nvPr>
            <p:ph type="title"/>
          </p:nvPr>
        </p:nvSpPr>
        <p:spPr/>
        <p:txBody>
          <a:bodyPr/>
          <a:lstStyle/>
          <a:p>
            <a:endParaRPr lang="en-US"/>
          </a:p>
        </p:txBody>
      </p:sp>
      <p:pic>
        <p:nvPicPr>
          <p:cNvPr id="5" name="Content Placeholder 4" descr="A logo with a whale&#10;&#10;Description automatically generated">
            <a:extLst>
              <a:ext uri="{FF2B5EF4-FFF2-40B4-BE49-F238E27FC236}">
                <a16:creationId xmlns:a16="http://schemas.microsoft.com/office/drawing/2014/main" id="{765FA704-3752-1C2C-EBA0-24FA00B7B086}"/>
              </a:ext>
            </a:extLst>
          </p:cNvPr>
          <p:cNvPicPr>
            <a:picLocks noGrp="1" noChangeAspect="1"/>
          </p:cNvPicPr>
          <p:nvPr>
            <p:ph idx="1"/>
          </p:nvPr>
        </p:nvPicPr>
        <p:blipFill>
          <a:blip r:embed="rId2"/>
          <a:stretch>
            <a:fillRect/>
          </a:stretch>
        </p:blipFill>
        <p:spPr>
          <a:xfrm>
            <a:off x="470102" y="291464"/>
            <a:ext cx="10515600" cy="5339475"/>
          </a:xfrm>
        </p:spPr>
      </p:pic>
    </p:spTree>
    <p:extLst>
      <p:ext uri="{BB962C8B-B14F-4D97-AF65-F5344CB8AC3E}">
        <p14:creationId xmlns:p14="http://schemas.microsoft.com/office/powerpoint/2010/main" val="5241118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2F6D-8B6F-2B69-F616-B1A4ED56D6CB}"/>
              </a:ext>
            </a:extLst>
          </p:cNvPr>
          <p:cNvSpPr>
            <a:spLocks noGrp="1"/>
          </p:cNvSpPr>
          <p:nvPr>
            <p:ph type="title"/>
          </p:nvPr>
        </p:nvSpPr>
        <p:spPr/>
        <p:txBody>
          <a:bodyPr/>
          <a:lstStyle/>
          <a:p>
            <a:endParaRPr lang="en-US"/>
          </a:p>
        </p:txBody>
      </p:sp>
      <p:pic>
        <p:nvPicPr>
          <p:cNvPr id="5" name="Content Placeholder 4" descr="A close-up of a document&#10;&#10;Description automatically generated">
            <a:extLst>
              <a:ext uri="{FF2B5EF4-FFF2-40B4-BE49-F238E27FC236}">
                <a16:creationId xmlns:a16="http://schemas.microsoft.com/office/drawing/2014/main" id="{8398C446-6787-3ECF-4378-0F53CD2600AB}"/>
              </a:ext>
            </a:extLst>
          </p:cNvPr>
          <p:cNvPicPr>
            <a:picLocks noGrp="1" noChangeAspect="1"/>
          </p:cNvPicPr>
          <p:nvPr>
            <p:ph idx="1"/>
          </p:nvPr>
        </p:nvPicPr>
        <p:blipFill>
          <a:blip r:embed="rId2"/>
          <a:stretch>
            <a:fillRect/>
          </a:stretch>
        </p:blipFill>
        <p:spPr>
          <a:xfrm>
            <a:off x="328484" y="118745"/>
            <a:ext cx="9872155" cy="6551702"/>
          </a:xfrm>
        </p:spPr>
      </p:pic>
    </p:spTree>
    <p:extLst>
      <p:ext uri="{BB962C8B-B14F-4D97-AF65-F5344CB8AC3E}">
        <p14:creationId xmlns:p14="http://schemas.microsoft.com/office/powerpoint/2010/main" val="28214344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1FD41-FAE8-B28F-6A05-A65E2BA6E507}"/>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7918CDDF-8C1B-BAC6-218D-513039805CB5}"/>
              </a:ext>
            </a:extLst>
          </p:cNvPr>
          <p:cNvPicPr>
            <a:picLocks noGrp="1" noChangeAspect="1"/>
          </p:cNvPicPr>
          <p:nvPr>
            <p:ph idx="1"/>
          </p:nvPr>
        </p:nvPicPr>
        <p:blipFill>
          <a:blip r:embed="rId2"/>
          <a:stretch>
            <a:fillRect/>
          </a:stretch>
        </p:blipFill>
        <p:spPr>
          <a:xfrm>
            <a:off x="838200" y="365125"/>
            <a:ext cx="9421906" cy="6075212"/>
          </a:xfrm>
        </p:spPr>
      </p:pic>
    </p:spTree>
    <p:extLst>
      <p:ext uri="{BB962C8B-B14F-4D97-AF65-F5344CB8AC3E}">
        <p14:creationId xmlns:p14="http://schemas.microsoft.com/office/powerpoint/2010/main" val="31324436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0F41-64B3-DC70-80BA-9681F29FE74C}"/>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F1747B86-B019-3F41-AA03-3D5CA3D04934}"/>
              </a:ext>
            </a:extLst>
          </p:cNvPr>
          <p:cNvPicPr>
            <a:picLocks noGrp="1" noChangeAspect="1"/>
          </p:cNvPicPr>
          <p:nvPr>
            <p:ph idx="1"/>
          </p:nvPr>
        </p:nvPicPr>
        <p:blipFill>
          <a:blip r:embed="rId2"/>
          <a:stretch>
            <a:fillRect/>
          </a:stretch>
        </p:blipFill>
        <p:spPr>
          <a:xfrm>
            <a:off x="409383" y="98425"/>
            <a:ext cx="10797097" cy="6630500"/>
          </a:xfrm>
        </p:spPr>
      </p:pic>
    </p:spTree>
    <p:extLst>
      <p:ext uri="{BB962C8B-B14F-4D97-AF65-F5344CB8AC3E}">
        <p14:creationId xmlns:p14="http://schemas.microsoft.com/office/powerpoint/2010/main" val="25715184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FB42-0613-F370-1F99-ECB52A15EF02}"/>
              </a:ext>
            </a:extLst>
          </p:cNvPr>
          <p:cNvSpPr>
            <a:spLocks noGrp="1"/>
          </p:cNvSpPr>
          <p:nvPr>
            <p:ph type="title"/>
          </p:nvPr>
        </p:nvSpPr>
        <p:spPr/>
        <p:txBody>
          <a:bodyPr/>
          <a:lstStyle/>
          <a:p>
            <a:endParaRPr lang="en-US"/>
          </a:p>
        </p:txBody>
      </p:sp>
      <p:pic>
        <p:nvPicPr>
          <p:cNvPr id="5" name="Content Placeholder 4" descr="A white paper with black text&#10;&#10;Description automatically generated">
            <a:extLst>
              <a:ext uri="{FF2B5EF4-FFF2-40B4-BE49-F238E27FC236}">
                <a16:creationId xmlns:a16="http://schemas.microsoft.com/office/drawing/2014/main" id="{DECE2A49-E006-F12B-46C3-02BB4E43D2E0}"/>
              </a:ext>
            </a:extLst>
          </p:cNvPr>
          <p:cNvPicPr>
            <a:picLocks noGrp="1" noChangeAspect="1"/>
          </p:cNvPicPr>
          <p:nvPr>
            <p:ph idx="1"/>
          </p:nvPr>
        </p:nvPicPr>
        <p:blipFill>
          <a:blip r:embed="rId2"/>
          <a:stretch>
            <a:fillRect/>
          </a:stretch>
        </p:blipFill>
        <p:spPr>
          <a:xfrm>
            <a:off x="320245" y="250825"/>
            <a:ext cx="11033555" cy="6145272"/>
          </a:xfrm>
        </p:spPr>
      </p:pic>
    </p:spTree>
    <p:extLst>
      <p:ext uri="{BB962C8B-B14F-4D97-AF65-F5344CB8AC3E}">
        <p14:creationId xmlns:p14="http://schemas.microsoft.com/office/powerpoint/2010/main" val="2992185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D270-CAE0-D6B5-0FDD-DAB789DBC036}"/>
              </a:ext>
            </a:extLst>
          </p:cNvPr>
          <p:cNvSpPr>
            <a:spLocks noGrp="1"/>
          </p:cNvSpPr>
          <p:nvPr>
            <p:ph type="title"/>
          </p:nvPr>
        </p:nvSpPr>
        <p:spPr/>
        <p:txBody>
          <a:bodyPr/>
          <a:lstStyle/>
          <a:p>
            <a:r>
              <a:rPr lang="en-US" dirty="0"/>
              <a:t>External Data Storage</a:t>
            </a:r>
          </a:p>
        </p:txBody>
      </p:sp>
      <p:sp>
        <p:nvSpPr>
          <p:cNvPr id="7" name="Content Placeholder 6">
            <a:extLst>
              <a:ext uri="{FF2B5EF4-FFF2-40B4-BE49-F238E27FC236}">
                <a16:creationId xmlns:a16="http://schemas.microsoft.com/office/drawing/2014/main" id="{A26FB238-7C0D-9790-A63E-F15D217C28B4}"/>
              </a:ext>
            </a:extLst>
          </p:cNvPr>
          <p:cNvSpPr>
            <a:spLocks noGrp="1"/>
          </p:cNvSpPr>
          <p:nvPr>
            <p:ph idx="1"/>
          </p:nvPr>
        </p:nvSpPr>
        <p:spPr/>
        <p:txBody>
          <a:bodyPr/>
          <a:lstStyle/>
          <a:p>
            <a:r>
              <a:rPr lang="en-US" dirty="0"/>
              <a:t>MySQL</a:t>
            </a:r>
          </a:p>
          <a:p>
            <a:r>
              <a:rPr lang="en-US" dirty="0"/>
              <a:t>Cassandra – columnar data store</a:t>
            </a:r>
          </a:p>
          <a:p>
            <a:r>
              <a:rPr lang="en-US" dirty="0"/>
              <a:t>MongoDB – document </a:t>
            </a:r>
            <a:r>
              <a:rPr lang="en-US" dirty="0" err="1"/>
              <a:t>db</a:t>
            </a:r>
            <a:endParaRPr lang="en-US" dirty="0"/>
          </a:p>
          <a:p>
            <a:endParaRPr lang="en-US" dirty="0"/>
          </a:p>
          <a:p>
            <a:endParaRPr lang="en-US" dirty="0"/>
          </a:p>
        </p:txBody>
      </p:sp>
      <p:pic>
        <p:nvPicPr>
          <p:cNvPr id="11" name="Picture 10">
            <a:extLst>
              <a:ext uri="{FF2B5EF4-FFF2-40B4-BE49-F238E27FC236}">
                <a16:creationId xmlns:a16="http://schemas.microsoft.com/office/drawing/2014/main" id="{CC52BF5F-2FFD-CEA8-C4E4-1A2B0CCB75B8}"/>
              </a:ext>
            </a:extLst>
          </p:cNvPr>
          <p:cNvPicPr>
            <a:picLocks noChangeAspect="1"/>
          </p:cNvPicPr>
          <p:nvPr/>
        </p:nvPicPr>
        <p:blipFill>
          <a:blip r:embed="rId2"/>
          <a:stretch>
            <a:fillRect/>
          </a:stretch>
        </p:blipFill>
        <p:spPr>
          <a:xfrm>
            <a:off x="6421306" y="1485106"/>
            <a:ext cx="5516094" cy="5032375"/>
          </a:xfrm>
          <a:prstGeom prst="rect">
            <a:avLst/>
          </a:prstGeom>
        </p:spPr>
      </p:pic>
    </p:spTree>
    <p:extLst>
      <p:ext uri="{BB962C8B-B14F-4D97-AF65-F5344CB8AC3E}">
        <p14:creationId xmlns:p14="http://schemas.microsoft.com/office/powerpoint/2010/main" val="30361445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C4D1-01FB-C948-B678-E5FEC42DCEDC}"/>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99EBD884-97FB-278B-5F27-F5881F80FE3E}"/>
              </a:ext>
            </a:extLst>
          </p:cNvPr>
          <p:cNvPicPr>
            <a:picLocks noGrp="1" noChangeAspect="1"/>
          </p:cNvPicPr>
          <p:nvPr>
            <p:ph idx="1"/>
          </p:nvPr>
        </p:nvPicPr>
        <p:blipFill>
          <a:blip r:embed="rId2"/>
          <a:stretch>
            <a:fillRect/>
          </a:stretch>
        </p:blipFill>
        <p:spPr>
          <a:xfrm>
            <a:off x="249030" y="210185"/>
            <a:ext cx="11104770" cy="6560148"/>
          </a:xfrm>
        </p:spPr>
      </p:pic>
    </p:spTree>
    <p:extLst>
      <p:ext uri="{BB962C8B-B14F-4D97-AF65-F5344CB8AC3E}">
        <p14:creationId xmlns:p14="http://schemas.microsoft.com/office/powerpoint/2010/main" val="37842557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DE4D6-F4AC-B3F8-725F-22CDF9826765}"/>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C0EEC8BD-19DB-2DFC-FA73-7B1C72F86B79}"/>
              </a:ext>
            </a:extLst>
          </p:cNvPr>
          <p:cNvPicPr>
            <a:picLocks noGrp="1" noChangeAspect="1"/>
          </p:cNvPicPr>
          <p:nvPr>
            <p:ph idx="1"/>
          </p:nvPr>
        </p:nvPicPr>
        <p:blipFill>
          <a:blip r:embed="rId2"/>
          <a:stretch>
            <a:fillRect/>
          </a:stretch>
        </p:blipFill>
        <p:spPr>
          <a:xfrm>
            <a:off x="311548" y="118744"/>
            <a:ext cx="10945732" cy="6614985"/>
          </a:xfrm>
        </p:spPr>
      </p:pic>
    </p:spTree>
    <p:extLst>
      <p:ext uri="{BB962C8B-B14F-4D97-AF65-F5344CB8AC3E}">
        <p14:creationId xmlns:p14="http://schemas.microsoft.com/office/powerpoint/2010/main" val="23891468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6E4F-4442-74D9-9243-50C838AC66E1}"/>
              </a:ext>
            </a:extLst>
          </p:cNvPr>
          <p:cNvSpPr>
            <a:spLocks noGrp="1"/>
          </p:cNvSpPr>
          <p:nvPr>
            <p:ph type="title"/>
          </p:nvPr>
        </p:nvSpPr>
        <p:spPr/>
        <p:txBody>
          <a:bodyPr/>
          <a:lstStyle/>
          <a:p>
            <a:r>
              <a:rPr lang="en-US" dirty="0"/>
              <a:t>Import movie ratings into HBase</a:t>
            </a:r>
          </a:p>
        </p:txBody>
      </p:sp>
      <p:pic>
        <p:nvPicPr>
          <p:cNvPr id="5" name="Content Placeholder 4">
            <a:extLst>
              <a:ext uri="{FF2B5EF4-FFF2-40B4-BE49-F238E27FC236}">
                <a16:creationId xmlns:a16="http://schemas.microsoft.com/office/drawing/2014/main" id="{44DB138E-AACB-DEF3-3CA0-FFFE371AB40B}"/>
              </a:ext>
            </a:extLst>
          </p:cNvPr>
          <p:cNvPicPr>
            <a:picLocks noGrp="1" noChangeAspect="1"/>
          </p:cNvPicPr>
          <p:nvPr>
            <p:ph idx="1"/>
          </p:nvPr>
        </p:nvPicPr>
        <p:blipFill>
          <a:blip r:embed="rId2"/>
          <a:stretch>
            <a:fillRect/>
          </a:stretch>
        </p:blipFill>
        <p:spPr>
          <a:xfrm>
            <a:off x="756920" y="1980565"/>
            <a:ext cx="10515600" cy="4290364"/>
          </a:xfrm>
        </p:spPr>
      </p:pic>
    </p:spTree>
    <p:extLst>
      <p:ext uri="{BB962C8B-B14F-4D97-AF65-F5344CB8AC3E}">
        <p14:creationId xmlns:p14="http://schemas.microsoft.com/office/powerpoint/2010/main" val="24913095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1047-F023-FF9F-1CEA-570C2D32DCF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B430151-5E5E-A3CB-0B48-3BE16ED3707D}"/>
              </a:ext>
            </a:extLst>
          </p:cNvPr>
          <p:cNvPicPr>
            <a:picLocks noGrp="1" noChangeAspect="1"/>
          </p:cNvPicPr>
          <p:nvPr>
            <p:ph idx="1"/>
          </p:nvPr>
        </p:nvPicPr>
        <p:blipFill>
          <a:blip r:embed="rId2"/>
          <a:stretch>
            <a:fillRect/>
          </a:stretch>
        </p:blipFill>
        <p:spPr>
          <a:xfrm>
            <a:off x="529002" y="220345"/>
            <a:ext cx="10342197" cy="6119050"/>
          </a:xfrm>
        </p:spPr>
      </p:pic>
    </p:spTree>
    <p:extLst>
      <p:ext uri="{BB962C8B-B14F-4D97-AF65-F5344CB8AC3E}">
        <p14:creationId xmlns:p14="http://schemas.microsoft.com/office/powerpoint/2010/main" val="33721956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1CFA-B54C-DDD5-BA31-92EDD430F9FF}"/>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F8F2D533-B1EE-4F63-A619-BADF4F8A2370}"/>
              </a:ext>
            </a:extLst>
          </p:cNvPr>
          <p:cNvPicPr>
            <a:picLocks noGrp="1" noChangeAspect="1"/>
          </p:cNvPicPr>
          <p:nvPr>
            <p:ph idx="1"/>
          </p:nvPr>
        </p:nvPicPr>
        <p:blipFill>
          <a:blip r:embed="rId2"/>
          <a:stretch>
            <a:fillRect/>
          </a:stretch>
        </p:blipFill>
        <p:spPr>
          <a:xfrm>
            <a:off x="575389" y="365124"/>
            <a:ext cx="8548291" cy="6114687"/>
          </a:xfrm>
        </p:spPr>
      </p:pic>
    </p:spTree>
    <p:extLst>
      <p:ext uri="{BB962C8B-B14F-4D97-AF65-F5344CB8AC3E}">
        <p14:creationId xmlns:p14="http://schemas.microsoft.com/office/powerpoint/2010/main" val="25818924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672A-8EE7-3EC6-8294-12C75EA6C8F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80E5B8-D979-07C2-7792-E297521FDD25}"/>
              </a:ext>
            </a:extLst>
          </p:cNvPr>
          <p:cNvPicPr>
            <a:picLocks noGrp="1" noChangeAspect="1"/>
          </p:cNvPicPr>
          <p:nvPr>
            <p:ph idx="1"/>
          </p:nvPr>
        </p:nvPicPr>
        <p:blipFill>
          <a:blip r:embed="rId2"/>
          <a:stretch>
            <a:fillRect/>
          </a:stretch>
        </p:blipFill>
        <p:spPr>
          <a:xfrm>
            <a:off x="599460" y="365125"/>
            <a:ext cx="8402300" cy="5640392"/>
          </a:xfrm>
        </p:spPr>
      </p:pic>
    </p:spTree>
    <p:extLst>
      <p:ext uri="{BB962C8B-B14F-4D97-AF65-F5344CB8AC3E}">
        <p14:creationId xmlns:p14="http://schemas.microsoft.com/office/powerpoint/2010/main" val="11165125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0640F6-F34E-3D6E-AF7C-B4BF61E8EBF1}"/>
              </a:ext>
            </a:extLst>
          </p:cNvPr>
          <p:cNvSpPr>
            <a:spLocks noGrp="1"/>
          </p:cNvSpPr>
          <p:nvPr>
            <p:ph idx="1"/>
          </p:nvPr>
        </p:nvSpPr>
        <p:spPr>
          <a:xfrm>
            <a:off x="223520" y="0"/>
            <a:ext cx="11130280" cy="6176963"/>
          </a:xfrm>
        </p:spPr>
        <p:txBody>
          <a:bodyPr/>
          <a:lstStyle/>
          <a:p>
            <a:r>
              <a:rPr lang="en-US" dirty="0"/>
              <a:t>In Oracle Virtual Box -&gt; right click -&gt; settings -&gt; networking -&gt; advanced -&gt; port forwarding -&gt; </a:t>
            </a:r>
          </a:p>
          <a:p>
            <a:endParaRPr lang="en-US" dirty="0"/>
          </a:p>
          <a:p>
            <a:r>
              <a:rPr lang="en-US" dirty="0" err="1"/>
              <a:t>Hbase</a:t>
            </a:r>
            <a:r>
              <a:rPr lang="en-US" dirty="0"/>
              <a:t> REST , TCP, 127.0.0.1, 8000 (host Port), 8000 (guest port)</a:t>
            </a:r>
          </a:p>
          <a:p>
            <a:endParaRPr lang="en-US" dirty="0"/>
          </a:p>
          <a:p>
            <a:r>
              <a:rPr lang="en-US" dirty="0"/>
              <a:t>Ambari Dashboard (login as admin) -&gt; Services -&gt; </a:t>
            </a:r>
            <a:r>
              <a:rPr lang="en-US" dirty="0" err="1"/>
              <a:t>Hbase</a:t>
            </a:r>
            <a:r>
              <a:rPr lang="en-US" dirty="0"/>
              <a:t> -&gt; Service actions -&gt; Start </a:t>
            </a:r>
          </a:p>
          <a:p>
            <a:endParaRPr lang="en-US" dirty="0"/>
          </a:p>
          <a:p>
            <a:r>
              <a:rPr lang="en-US" dirty="0"/>
              <a:t>Putty -&gt; </a:t>
            </a:r>
          </a:p>
          <a:p>
            <a:r>
              <a:rPr lang="en-US" dirty="0" err="1"/>
              <a:t>Su</a:t>
            </a:r>
            <a:r>
              <a:rPr lang="en-US" dirty="0"/>
              <a:t> root</a:t>
            </a:r>
          </a:p>
          <a:p>
            <a:r>
              <a:rPr lang="en-IN" dirty="0"/>
              <a:t>/</a:t>
            </a:r>
            <a:r>
              <a:rPr lang="en-IN" dirty="0" err="1"/>
              <a:t>usr</a:t>
            </a:r>
            <a:r>
              <a:rPr lang="en-IN" dirty="0"/>
              <a:t>/</a:t>
            </a:r>
            <a:r>
              <a:rPr lang="en-IN" dirty="0" err="1"/>
              <a:t>hdp</a:t>
            </a:r>
            <a:r>
              <a:rPr lang="en-IN" dirty="0"/>
              <a:t>/current/</a:t>
            </a:r>
            <a:r>
              <a:rPr lang="en-IN" dirty="0" err="1"/>
              <a:t>hbase</a:t>
            </a:r>
            <a:r>
              <a:rPr lang="en-IN" dirty="0"/>
              <a:t>-master/bin/</a:t>
            </a:r>
            <a:r>
              <a:rPr lang="en-IN" dirty="0" err="1"/>
              <a:t>hbase-daemon.sh</a:t>
            </a:r>
            <a:r>
              <a:rPr lang="en-IN" dirty="0"/>
              <a:t> start rest -p 8000 --</a:t>
            </a:r>
            <a:r>
              <a:rPr lang="en-IN" dirty="0" err="1"/>
              <a:t>infoport</a:t>
            </a:r>
            <a:r>
              <a:rPr lang="en-IN" dirty="0"/>
              <a:t> 8001</a:t>
            </a:r>
          </a:p>
          <a:p>
            <a:endParaRPr lang="en-US" dirty="0"/>
          </a:p>
          <a:p>
            <a:endParaRPr lang="en-US" dirty="0"/>
          </a:p>
        </p:txBody>
      </p:sp>
    </p:spTree>
    <p:extLst>
      <p:ext uri="{BB962C8B-B14F-4D97-AF65-F5344CB8AC3E}">
        <p14:creationId xmlns:p14="http://schemas.microsoft.com/office/powerpoint/2010/main" val="37695594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84AE-842F-1A9D-0771-1BB585CBB998}"/>
              </a:ext>
            </a:extLst>
          </p:cNvPr>
          <p:cNvSpPr>
            <a:spLocks noGrp="1"/>
          </p:cNvSpPr>
          <p:nvPr>
            <p:ph type="title"/>
          </p:nvPr>
        </p:nvSpPr>
        <p:spPr/>
        <p:txBody>
          <a:bodyPr/>
          <a:lstStyle/>
          <a:p>
            <a:r>
              <a:rPr lang="en-US" dirty="0"/>
              <a:t>Using </a:t>
            </a:r>
            <a:r>
              <a:rPr lang="en-US" dirty="0" err="1"/>
              <a:t>Hbase</a:t>
            </a:r>
            <a:r>
              <a:rPr lang="en-US" dirty="0"/>
              <a:t> with PIG to Import Data at scale</a:t>
            </a:r>
          </a:p>
        </p:txBody>
      </p:sp>
      <p:pic>
        <p:nvPicPr>
          <p:cNvPr id="5" name="Content Placeholder 4" descr="A yellow sign with black text&#10;&#10;Description automatically generated">
            <a:extLst>
              <a:ext uri="{FF2B5EF4-FFF2-40B4-BE49-F238E27FC236}">
                <a16:creationId xmlns:a16="http://schemas.microsoft.com/office/drawing/2014/main" id="{4BE33946-8BDB-1593-85A8-A8E6E978325B}"/>
              </a:ext>
            </a:extLst>
          </p:cNvPr>
          <p:cNvPicPr>
            <a:picLocks noGrp="1" noChangeAspect="1"/>
          </p:cNvPicPr>
          <p:nvPr>
            <p:ph idx="1"/>
          </p:nvPr>
        </p:nvPicPr>
        <p:blipFill>
          <a:blip r:embed="rId2"/>
          <a:stretch>
            <a:fillRect/>
          </a:stretch>
        </p:blipFill>
        <p:spPr>
          <a:xfrm>
            <a:off x="838200" y="1857057"/>
            <a:ext cx="9037394" cy="4351338"/>
          </a:xfrm>
        </p:spPr>
      </p:pic>
    </p:spTree>
    <p:extLst>
      <p:ext uri="{BB962C8B-B14F-4D97-AF65-F5344CB8AC3E}">
        <p14:creationId xmlns:p14="http://schemas.microsoft.com/office/powerpoint/2010/main" val="37752962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6BB4-F8B5-705B-113F-5C9B09DB6160}"/>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348C91AE-764D-754C-5014-BA07DAFF848B}"/>
              </a:ext>
            </a:extLst>
          </p:cNvPr>
          <p:cNvPicPr>
            <a:picLocks noGrp="1" noChangeAspect="1"/>
          </p:cNvPicPr>
          <p:nvPr>
            <p:ph idx="1"/>
          </p:nvPr>
        </p:nvPicPr>
        <p:blipFill>
          <a:blip r:embed="rId2"/>
          <a:stretch>
            <a:fillRect/>
          </a:stretch>
        </p:blipFill>
        <p:spPr>
          <a:xfrm>
            <a:off x="375035" y="230504"/>
            <a:ext cx="10978765" cy="5378791"/>
          </a:xfrm>
        </p:spPr>
      </p:pic>
    </p:spTree>
    <p:extLst>
      <p:ext uri="{BB962C8B-B14F-4D97-AF65-F5344CB8AC3E}">
        <p14:creationId xmlns:p14="http://schemas.microsoft.com/office/powerpoint/2010/main" val="2083409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FE9C-4A0D-529A-AEE1-116B3A52CFD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3558ED0-7BBC-533F-0FDC-E6AE36DF5782}"/>
              </a:ext>
            </a:extLst>
          </p:cNvPr>
          <p:cNvPicPr>
            <a:picLocks noGrp="1" noChangeAspect="1"/>
          </p:cNvPicPr>
          <p:nvPr>
            <p:ph idx="1"/>
          </p:nvPr>
        </p:nvPicPr>
        <p:blipFill>
          <a:blip r:embed="rId2"/>
          <a:stretch>
            <a:fillRect/>
          </a:stretch>
        </p:blipFill>
        <p:spPr>
          <a:xfrm>
            <a:off x="634414" y="454024"/>
            <a:ext cx="9139506" cy="5815169"/>
          </a:xfrm>
        </p:spPr>
      </p:pic>
    </p:spTree>
    <p:extLst>
      <p:ext uri="{BB962C8B-B14F-4D97-AF65-F5344CB8AC3E}">
        <p14:creationId xmlns:p14="http://schemas.microsoft.com/office/powerpoint/2010/main" val="1559936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E4E4-5E86-F6FA-B835-E6BA1A310646}"/>
              </a:ext>
            </a:extLst>
          </p:cNvPr>
          <p:cNvSpPr>
            <a:spLocks noGrp="1"/>
          </p:cNvSpPr>
          <p:nvPr>
            <p:ph type="title"/>
          </p:nvPr>
        </p:nvSpPr>
        <p:spPr>
          <a:xfrm>
            <a:off x="213360" y="365125"/>
            <a:ext cx="11140440" cy="579755"/>
          </a:xfrm>
        </p:spPr>
        <p:txBody>
          <a:bodyPr>
            <a:normAutofit fontScale="90000"/>
          </a:bodyPr>
          <a:lstStyle/>
          <a:p>
            <a:r>
              <a:rPr lang="en-US" dirty="0"/>
              <a:t>Query Engines</a:t>
            </a:r>
          </a:p>
        </p:txBody>
      </p:sp>
      <p:sp>
        <p:nvSpPr>
          <p:cNvPr id="3" name="Content Placeholder 2">
            <a:extLst>
              <a:ext uri="{FF2B5EF4-FFF2-40B4-BE49-F238E27FC236}">
                <a16:creationId xmlns:a16="http://schemas.microsoft.com/office/drawing/2014/main" id="{4C7B2504-AC0C-2D8C-D404-FB266A7E9EAB}"/>
              </a:ext>
            </a:extLst>
          </p:cNvPr>
          <p:cNvSpPr>
            <a:spLocks noGrp="1"/>
          </p:cNvSpPr>
          <p:nvPr>
            <p:ph idx="1"/>
          </p:nvPr>
        </p:nvSpPr>
        <p:spPr>
          <a:xfrm>
            <a:off x="213360" y="1124584"/>
            <a:ext cx="5455920" cy="5443537"/>
          </a:xfrm>
        </p:spPr>
        <p:txBody>
          <a:bodyPr>
            <a:normAutofit/>
          </a:bodyPr>
          <a:lstStyle/>
          <a:p>
            <a:r>
              <a:rPr lang="en-US" dirty="0"/>
              <a:t>Apache Drill – write SQL queries for NoSQL DBs</a:t>
            </a:r>
          </a:p>
          <a:p>
            <a:r>
              <a:rPr lang="en-US" dirty="0"/>
              <a:t>Hue – used with HIVE, </a:t>
            </a:r>
            <a:r>
              <a:rPr lang="en-US" dirty="0" err="1"/>
              <a:t>Hbase</a:t>
            </a:r>
            <a:r>
              <a:rPr lang="en-US" dirty="0"/>
              <a:t>. For Cloudera, takes role of </a:t>
            </a:r>
            <a:r>
              <a:rPr lang="en-US" dirty="0" err="1"/>
              <a:t>Ambara</a:t>
            </a:r>
            <a:endParaRPr lang="en-US" dirty="0"/>
          </a:p>
          <a:p>
            <a:r>
              <a:rPr lang="en-US" dirty="0"/>
              <a:t>Apache Phoenix – similar to Drill, + OLTP, make NoSQL Data Store to relational data store</a:t>
            </a:r>
          </a:p>
          <a:p>
            <a:r>
              <a:rPr lang="en-US" dirty="0"/>
              <a:t>Presto – execute queries across cluster</a:t>
            </a:r>
          </a:p>
          <a:p>
            <a:r>
              <a:rPr lang="en-US" dirty="0"/>
              <a:t>Apache Zeppelin – notebook type of approach to UI </a:t>
            </a:r>
          </a:p>
        </p:txBody>
      </p:sp>
      <p:pic>
        <p:nvPicPr>
          <p:cNvPr id="5" name="Picture 4">
            <a:extLst>
              <a:ext uri="{FF2B5EF4-FFF2-40B4-BE49-F238E27FC236}">
                <a16:creationId xmlns:a16="http://schemas.microsoft.com/office/drawing/2014/main" id="{F9CAFE8A-DD32-E443-FFD5-950D410FA59E}"/>
              </a:ext>
            </a:extLst>
          </p:cNvPr>
          <p:cNvPicPr>
            <a:picLocks noChangeAspect="1"/>
          </p:cNvPicPr>
          <p:nvPr/>
        </p:nvPicPr>
        <p:blipFill>
          <a:blip r:embed="rId2"/>
          <a:stretch>
            <a:fillRect/>
          </a:stretch>
        </p:blipFill>
        <p:spPr>
          <a:xfrm>
            <a:off x="5908190" y="655002"/>
            <a:ext cx="6202978" cy="5913120"/>
          </a:xfrm>
          <a:prstGeom prst="rect">
            <a:avLst/>
          </a:prstGeom>
        </p:spPr>
      </p:pic>
    </p:spTree>
    <p:extLst>
      <p:ext uri="{BB962C8B-B14F-4D97-AF65-F5344CB8AC3E}">
        <p14:creationId xmlns:p14="http://schemas.microsoft.com/office/powerpoint/2010/main" val="179547390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41CB00-3910-4C3F-BE8C-4123431291F5}"/>
              </a:ext>
            </a:extLst>
          </p:cNvPr>
          <p:cNvSpPr>
            <a:spLocks noGrp="1"/>
          </p:cNvSpPr>
          <p:nvPr>
            <p:ph idx="1"/>
          </p:nvPr>
        </p:nvSpPr>
        <p:spPr>
          <a:xfrm>
            <a:off x="274320" y="274320"/>
            <a:ext cx="11079480" cy="5902643"/>
          </a:xfrm>
        </p:spPr>
        <p:txBody>
          <a:bodyPr/>
          <a:lstStyle/>
          <a:p>
            <a:r>
              <a:rPr lang="en-US" dirty="0"/>
              <a:t>We can use import </a:t>
            </a:r>
            <a:r>
              <a:rPr lang="en-US" dirty="0" err="1"/>
              <a:t>tsv</a:t>
            </a:r>
            <a:r>
              <a:rPr lang="en-US" dirty="0"/>
              <a:t> for  also for importing data in </a:t>
            </a:r>
            <a:r>
              <a:rPr lang="en-US" dirty="0" err="1"/>
              <a:t>Hbase</a:t>
            </a:r>
            <a:endParaRPr lang="en-US" dirty="0"/>
          </a:p>
          <a:p>
            <a:endParaRPr lang="en-US" dirty="0"/>
          </a:p>
          <a:p>
            <a:r>
              <a:rPr lang="en-US" dirty="0"/>
              <a:t>PIG and </a:t>
            </a:r>
            <a:r>
              <a:rPr lang="en-US" dirty="0" err="1"/>
              <a:t>Hbase</a:t>
            </a:r>
            <a:r>
              <a:rPr lang="en-US" dirty="0"/>
              <a:t>:</a:t>
            </a:r>
          </a:p>
          <a:p>
            <a:endParaRPr lang="en-US" dirty="0"/>
          </a:p>
        </p:txBody>
      </p:sp>
      <p:pic>
        <p:nvPicPr>
          <p:cNvPr id="4" name="Picture 3">
            <a:extLst>
              <a:ext uri="{FF2B5EF4-FFF2-40B4-BE49-F238E27FC236}">
                <a16:creationId xmlns:a16="http://schemas.microsoft.com/office/drawing/2014/main" id="{8699B384-1901-0578-A4CC-E93378D34301}"/>
              </a:ext>
            </a:extLst>
          </p:cNvPr>
          <p:cNvPicPr>
            <a:picLocks noChangeAspect="1"/>
          </p:cNvPicPr>
          <p:nvPr/>
        </p:nvPicPr>
        <p:blipFill>
          <a:blip r:embed="rId2"/>
          <a:stretch>
            <a:fillRect/>
          </a:stretch>
        </p:blipFill>
        <p:spPr>
          <a:xfrm>
            <a:off x="1597660" y="2820670"/>
            <a:ext cx="7772400" cy="3181502"/>
          </a:xfrm>
          <a:prstGeom prst="rect">
            <a:avLst/>
          </a:prstGeom>
        </p:spPr>
      </p:pic>
    </p:spTree>
    <p:extLst>
      <p:ext uri="{BB962C8B-B14F-4D97-AF65-F5344CB8AC3E}">
        <p14:creationId xmlns:p14="http://schemas.microsoft.com/office/powerpoint/2010/main" val="28548646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1B3C-D83A-BCE0-87DE-0EB4C3A386FB}"/>
              </a:ext>
            </a:extLst>
          </p:cNvPr>
          <p:cNvSpPr>
            <a:spLocks noGrp="1"/>
          </p:cNvSpPr>
          <p:nvPr>
            <p:ph type="title"/>
          </p:nvPr>
        </p:nvSpPr>
        <p:spPr/>
        <p:txBody>
          <a:bodyPr/>
          <a:lstStyle/>
          <a:p>
            <a:endParaRPr lang="en-US"/>
          </a:p>
        </p:txBody>
      </p:sp>
      <p:pic>
        <p:nvPicPr>
          <p:cNvPr id="5" name="Content Placeholder 4" descr="A close-up of a blue eye&#10;&#10;Description automatically generated">
            <a:extLst>
              <a:ext uri="{FF2B5EF4-FFF2-40B4-BE49-F238E27FC236}">
                <a16:creationId xmlns:a16="http://schemas.microsoft.com/office/drawing/2014/main" id="{D8EE2415-5DBF-2D99-BB29-580E3BA46A29}"/>
              </a:ext>
            </a:extLst>
          </p:cNvPr>
          <p:cNvPicPr>
            <a:picLocks noGrp="1" noChangeAspect="1"/>
          </p:cNvPicPr>
          <p:nvPr>
            <p:ph idx="1"/>
          </p:nvPr>
        </p:nvPicPr>
        <p:blipFill>
          <a:blip r:embed="rId2"/>
          <a:stretch>
            <a:fillRect/>
          </a:stretch>
        </p:blipFill>
        <p:spPr>
          <a:xfrm>
            <a:off x="372254" y="200024"/>
            <a:ext cx="10651346" cy="6277193"/>
          </a:xfrm>
        </p:spPr>
      </p:pic>
    </p:spTree>
    <p:extLst>
      <p:ext uri="{BB962C8B-B14F-4D97-AF65-F5344CB8AC3E}">
        <p14:creationId xmlns:p14="http://schemas.microsoft.com/office/powerpoint/2010/main" val="14968698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BDFD-3FF2-947E-5CED-F595A1D03C9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793DBA0-EE58-FB6E-955E-C7D819B52D50}"/>
              </a:ext>
            </a:extLst>
          </p:cNvPr>
          <p:cNvPicPr>
            <a:picLocks noGrp="1" noChangeAspect="1"/>
          </p:cNvPicPr>
          <p:nvPr>
            <p:ph idx="1"/>
          </p:nvPr>
        </p:nvPicPr>
        <p:blipFill>
          <a:blip r:embed="rId2"/>
          <a:stretch>
            <a:fillRect/>
          </a:stretch>
        </p:blipFill>
        <p:spPr>
          <a:xfrm>
            <a:off x="290358" y="159385"/>
            <a:ext cx="10966922" cy="6497854"/>
          </a:xfrm>
        </p:spPr>
      </p:pic>
    </p:spTree>
    <p:extLst>
      <p:ext uri="{BB962C8B-B14F-4D97-AF65-F5344CB8AC3E}">
        <p14:creationId xmlns:p14="http://schemas.microsoft.com/office/powerpoint/2010/main" val="3340404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F7BB-1743-F08E-FCE9-C740AF9932E3}"/>
              </a:ext>
            </a:extLst>
          </p:cNvPr>
          <p:cNvSpPr>
            <a:spLocks noGrp="1"/>
          </p:cNvSpPr>
          <p:nvPr>
            <p:ph type="title"/>
          </p:nvPr>
        </p:nvSpPr>
        <p:spPr/>
        <p:txBody>
          <a:bodyPr/>
          <a:lstStyle/>
          <a:p>
            <a:endParaRPr lang="en-US"/>
          </a:p>
        </p:txBody>
      </p:sp>
      <p:pic>
        <p:nvPicPr>
          <p:cNvPr id="5" name="Content Placeholder 4" descr="A diagram of a company's company's company's company's company's company's company's company's company's company's company's company'&#10;&#10;Description automatically generated">
            <a:extLst>
              <a:ext uri="{FF2B5EF4-FFF2-40B4-BE49-F238E27FC236}">
                <a16:creationId xmlns:a16="http://schemas.microsoft.com/office/drawing/2014/main" id="{EE8B13DF-5AB2-0FC9-2D59-6FAFFB90D59F}"/>
              </a:ext>
            </a:extLst>
          </p:cNvPr>
          <p:cNvPicPr>
            <a:picLocks noGrp="1" noChangeAspect="1"/>
          </p:cNvPicPr>
          <p:nvPr>
            <p:ph idx="1"/>
          </p:nvPr>
        </p:nvPicPr>
        <p:blipFill>
          <a:blip r:embed="rId2"/>
          <a:stretch>
            <a:fillRect/>
          </a:stretch>
        </p:blipFill>
        <p:spPr>
          <a:xfrm>
            <a:off x="561488" y="149224"/>
            <a:ext cx="10076031" cy="6407667"/>
          </a:xfrm>
        </p:spPr>
      </p:pic>
    </p:spTree>
    <p:extLst>
      <p:ext uri="{BB962C8B-B14F-4D97-AF65-F5344CB8AC3E}">
        <p14:creationId xmlns:p14="http://schemas.microsoft.com/office/powerpoint/2010/main" val="23122127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5B5FF-186D-962C-29C4-B13C0A1C3AC6}"/>
              </a:ext>
            </a:extLst>
          </p:cNvPr>
          <p:cNvSpPr>
            <a:spLocks noGrp="1"/>
          </p:cNvSpPr>
          <p:nvPr>
            <p:ph type="title"/>
          </p:nvPr>
        </p:nvSpPr>
        <p:spPr/>
        <p:txBody>
          <a:bodyPr/>
          <a:lstStyle/>
          <a:p>
            <a:endParaRPr lang="en-US"/>
          </a:p>
        </p:txBody>
      </p:sp>
      <p:pic>
        <p:nvPicPr>
          <p:cNvPr id="5" name="Content Placeholder 4" descr="A diagram of a structure&#10;&#10;Description automatically generated">
            <a:extLst>
              <a:ext uri="{FF2B5EF4-FFF2-40B4-BE49-F238E27FC236}">
                <a16:creationId xmlns:a16="http://schemas.microsoft.com/office/drawing/2014/main" id="{2DA202C3-96E5-E0CE-2A59-C315823409EA}"/>
              </a:ext>
            </a:extLst>
          </p:cNvPr>
          <p:cNvPicPr>
            <a:picLocks noGrp="1" noChangeAspect="1"/>
          </p:cNvPicPr>
          <p:nvPr>
            <p:ph idx="1"/>
          </p:nvPr>
        </p:nvPicPr>
        <p:blipFill>
          <a:blip r:embed="rId2"/>
          <a:stretch>
            <a:fillRect/>
          </a:stretch>
        </p:blipFill>
        <p:spPr>
          <a:xfrm>
            <a:off x="581238" y="189865"/>
            <a:ext cx="8125882" cy="6411602"/>
          </a:xfrm>
        </p:spPr>
      </p:pic>
    </p:spTree>
    <p:extLst>
      <p:ext uri="{BB962C8B-B14F-4D97-AF65-F5344CB8AC3E}">
        <p14:creationId xmlns:p14="http://schemas.microsoft.com/office/powerpoint/2010/main" val="41371181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E65E6-546D-BB96-FE60-BAFB66DD9B7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EC13500-F23B-FC79-F837-6D6E30AB31CF}"/>
              </a:ext>
            </a:extLst>
          </p:cNvPr>
          <p:cNvPicPr>
            <a:picLocks noGrp="1" noChangeAspect="1"/>
          </p:cNvPicPr>
          <p:nvPr>
            <p:ph idx="1"/>
          </p:nvPr>
        </p:nvPicPr>
        <p:blipFill>
          <a:blip r:embed="rId2"/>
          <a:stretch>
            <a:fillRect/>
          </a:stretch>
        </p:blipFill>
        <p:spPr>
          <a:xfrm>
            <a:off x="439993" y="108585"/>
            <a:ext cx="10644567" cy="6390456"/>
          </a:xfrm>
        </p:spPr>
      </p:pic>
    </p:spTree>
    <p:extLst>
      <p:ext uri="{BB962C8B-B14F-4D97-AF65-F5344CB8AC3E}">
        <p14:creationId xmlns:p14="http://schemas.microsoft.com/office/powerpoint/2010/main" val="19351480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82DC-6D2A-2961-D031-9BB98C0676AF}"/>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30D30B6B-2FC0-CFB1-ED67-20D3067A6003}"/>
              </a:ext>
            </a:extLst>
          </p:cNvPr>
          <p:cNvPicPr>
            <a:picLocks noGrp="1" noChangeAspect="1"/>
          </p:cNvPicPr>
          <p:nvPr>
            <p:ph idx="1"/>
          </p:nvPr>
        </p:nvPicPr>
        <p:blipFill>
          <a:blip r:embed="rId2"/>
          <a:stretch>
            <a:fillRect/>
          </a:stretch>
        </p:blipFill>
        <p:spPr>
          <a:xfrm>
            <a:off x="521339" y="250825"/>
            <a:ext cx="10863567" cy="6242050"/>
          </a:xfrm>
        </p:spPr>
      </p:pic>
    </p:spTree>
    <p:extLst>
      <p:ext uri="{BB962C8B-B14F-4D97-AF65-F5344CB8AC3E}">
        <p14:creationId xmlns:p14="http://schemas.microsoft.com/office/powerpoint/2010/main" val="16033112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31DE-5FBA-71D6-D2F8-44A417BFD0BE}"/>
              </a:ext>
            </a:extLst>
          </p:cNvPr>
          <p:cNvSpPr>
            <a:spLocks noGrp="1"/>
          </p:cNvSpPr>
          <p:nvPr>
            <p:ph type="title"/>
          </p:nvPr>
        </p:nvSpPr>
        <p:spPr/>
        <p:txBody>
          <a:bodyPr/>
          <a:lstStyle/>
          <a:p>
            <a:endParaRPr lang="en-US"/>
          </a:p>
        </p:txBody>
      </p:sp>
      <p:pic>
        <p:nvPicPr>
          <p:cNvPr id="5" name="Content Placeholder 4" descr="A close-up of a chart&#10;&#10;Description automatically generated">
            <a:extLst>
              <a:ext uri="{FF2B5EF4-FFF2-40B4-BE49-F238E27FC236}">
                <a16:creationId xmlns:a16="http://schemas.microsoft.com/office/drawing/2014/main" id="{D6D6511B-5058-C50C-CBE2-9F1FF4CB1060}"/>
              </a:ext>
            </a:extLst>
          </p:cNvPr>
          <p:cNvPicPr>
            <a:picLocks noGrp="1" noChangeAspect="1"/>
          </p:cNvPicPr>
          <p:nvPr>
            <p:ph idx="1"/>
          </p:nvPr>
        </p:nvPicPr>
        <p:blipFill>
          <a:blip r:embed="rId2"/>
          <a:stretch>
            <a:fillRect/>
          </a:stretch>
        </p:blipFill>
        <p:spPr>
          <a:xfrm>
            <a:off x="458204" y="179704"/>
            <a:ext cx="10748275" cy="6448965"/>
          </a:xfrm>
        </p:spPr>
      </p:pic>
    </p:spTree>
    <p:extLst>
      <p:ext uri="{BB962C8B-B14F-4D97-AF65-F5344CB8AC3E}">
        <p14:creationId xmlns:p14="http://schemas.microsoft.com/office/powerpoint/2010/main" val="5186749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D0F9-2AD3-03D8-2C9F-5699BC29D12D}"/>
              </a:ext>
            </a:extLst>
          </p:cNvPr>
          <p:cNvSpPr>
            <a:spLocks noGrp="1"/>
          </p:cNvSpPr>
          <p:nvPr>
            <p:ph type="title"/>
          </p:nvPr>
        </p:nvSpPr>
        <p:spPr/>
        <p:txBody>
          <a:bodyPr/>
          <a:lstStyle/>
          <a:p>
            <a:endParaRPr lang="en-US"/>
          </a:p>
        </p:txBody>
      </p:sp>
      <p:pic>
        <p:nvPicPr>
          <p:cNvPr id="5" name="Content Placeholder 4" descr="A screen shot of a computer&#10;&#10;Description automatically generated">
            <a:extLst>
              <a:ext uri="{FF2B5EF4-FFF2-40B4-BE49-F238E27FC236}">
                <a16:creationId xmlns:a16="http://schemas.microsoft.com/office/drawing/2014/main" id="{71249C21-9454-FB35-5093-90AE50CD5B73}"/>
              </a:ext>
            </a:extLst>
          </p:cNvPr>
          <p:cNvPicPr>
            <a:picLocks noGrp="1" noChangeAspect="1"/>
          </p:cNvPicPr>
          <p:nvPr>
            <p:ph idx="1"/>
          </p:nvPr>
        </p:nvPicPr>
        <p:blipFill>
          <a:blip r:embed="rId2"/>
          <a:stretch>
            <a:fillRect/>
          </a:stretch>
        </p:blipFill>
        <p:spPr>
          <a:xfrm>
            <a:off x="380258" y="169544"/>
            <a:ext cx="10973542" cy="6608717"/>
          </a:xfrm>
        </p:spPr>
      </p:pic>
    </p:spTree>
    <p:extLst>
      <p:ext uri="{BB962C8B-B14F-4D97-AF65-F5344CB8AC3E}">
        <p14:creationId xmlns:p14="http://schemas.microsoft.com/office/powerpoint/2010/main" val="15628543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12BD0-2543-DDEA-E65D-C3CB7E838C01}"/>
              </a:ext>
            </a:extLst>
          </p:cNvPr>
          <p:cNvSpPr>
            <a:spLocks noGrp="1"/>
          </p:cNvSpPr>
          <p:nvPr>
            <p:ph type="title"/>
          </p:nvPr>
        </p:nvSpPr>
        <p:spPr/>
        <p:txBody>
          <a:bodyPr/>
          <a:lstStyle/>
          <a:p>
            <a:r>
              <a:rPr lang="en-IN" b="1" i="0" dirty="0">
                <a:solidFill>
                  <a:srgbClr val="2D2F31"/>
                </a:solidFill>
                <a:effectLst/>
                <a:latin typeface="Udemy Sans"/>
              </a:rPr>
              <a:t>If you have trouble installing Cassandra...</a:t>
            </a:r>
            <a:endParaRPr lang="en-US" dirty="0"/>
          </a:p>
        </p:txBody>
      </p:sp>
      <p:sp>
        <p:nvSpPr>
          <p:cNvPr id="3" name="Content Placeholder 2">
            <a:extLst>
              <a:ext uri="{FF2B5EF4-FFF2-40B4-BE49-F238E27FC236}">
                <a16:creationId xmlns:a16="http://schemas.microsoft.com/office/drawing/2014/main" id="{80E6E5FC-5F80-94CC-B60D-BFD67DFD81C3}"/>
              </a:ext>
            </a:extLst>
          </p:cNvPr>
          <p:cNvSpPr>
            <a:spLocks noGrp="1"/>
          </p:cNvSpPr>
          <p:nvPr>
            <p:ph idx="1"/>
          </p:nvPr>
        </p:nvSpPr>
        <p:spPr/>
        <p:txBody>
          <a:bodyPr>
            <a:normAutofit fontScale="92500" lnSpcReduction="10000"/>
          </a:bodyPr>
          <a:lstStyle/>
          <a:p>
            <a:pPr algn="l"/>
            <a:r>
              <a:rPr lang="en-IN" b="0" i="0" dirty="0">
                <a:solidFill>
                  <a:srgbClr val="2D2F31"/>
                </a:solidFill>
                <a:effectLst/>
                <a:latin typeface="Udemy Sans"/>
              </a:rPr>
              <a:t>In the next lecture, we'll install Cassandra into your sandbox. It's a complicated process, and a lot can go wrong. Really, if you're not pretty comfortable with Linux, you might want to just watch the exercises that involve Cassandra instead of running them yourself.</a:t>
            </a:r>
          </a:p>
          <a:p>
            <a:pPr algn="l"/>
            <a:r>
              <a:rPr lang="en-IN" b="0" i="0" dirty="0">
                <a:solidFill>
                  <a:srgbClr val="2D2F31"/>
                </a:solidFill>
                <a:effectLst/>
                <a:latin typeface="Udemy Sans"/>
              </a:rPr>
              <a:t>One common issue is ending up in a state where your RPM database (which keeps track of what packages you have installed on your system) becomes corrupt. You'll experience this as seeing an error message like this:</a:t>
            </a:r>
          </a:p>
          <a:p>
            <a:pPr algn="l"/>
            <a:r>
              <a:rPr lang="en-IN" b="0" i="0" dirty="0" err="1">
                <a:solidFill>
                  <a:srgbClr val="2D2F31"/>
                </a:solidFill>
                <a:effectLst/>
                <a:latin typeface="Udemy Sans"/>
              </a:rPr>
              <a:t>rpmts_HdrFromFdno</a:t>
            </a:r>
            <a:r>
              <a:rPr lang="en-IN" b="0" i="0" dirty="0">
                <a:solidFill>
                  <a:srgbClr val="2D2F31"/>
                </a:solidFill>
                <a:effectLst/>
                <a:latin typeface="Udemy Sans"/>
              </a:rPr>
              <a:t> – error: </a:t>
            </a:r>
            <a:r>
              <a:rPr lang="en-IN" b="0" i="0" dirty="0" err="1">
                <a:solidFill>
                  <a:srgbClr val="2D2F31"/>
                </a:solidFill>
                <a:effectLst/>
                <a:latin typeface="Udemy Sans"/>
              </a:rPr>
              <a:t>rpmdbNextIterator</a:t>
            </a:r>
            <a:r>
              <a:rPr lang="en-IN" b="0" i="0" dirty="0">
                <a:solidFill>
                  <a:srgbClr val="2D2F31"/>
                </a:solidFill>
                <a:effectLst/>
                <a:latin typeface="Udemy Sans"/>
              </a:rPr>
              <a:t> – Header V3 RSA/SHA1 Signature, key ID BAD</a:t>
            </a:r>
          </a:p>
          <a:p>
            <a:br>
              <a:rPr lang="en-IN" dirty="0"/>
            </a:br>
            <a:endParaRPr lang="en-US" dirty="0"/>
          </a:p>
        </p:txBody>
      </p:sp>
    </p:spTree>
    <p:extLst>
      <p:ext uri="{BB962C8B-B14F-4D97-AF65-F5344CB8AC3E}">
        <p14:creationId xmlns:p14="http://schemas.microsoft.com/office/powerpoint/2010/main" val="426414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29EB-7F0F-46E9-1864-C255CC315919}"/>
              </a:ext>
            </a:extLst>
          </p:cNvPr>
          <p:cNvSpPr>
            <a:spLocks noGrp="1"/>
          </p:cNvSpPr>
          <p:nvPr>
            <p:ph type="title"/>
          </p:nvPr>
        </p:nvSpPr>
        <p:spPr>
          <a:xfrm>
            <a:off x="365760" y="365125"/>
            <a:ext cx="10988040" cy="5913755"/>
          </a:xfrm>
        </p:spPr>
        <p:txBody>
          <a:bodyPr/>
          <a:lstStyle/>
          <a:p>
            <a:r>
              <a:rPr lang="en-US" dirty="0"/>
              <a:t>Using Hadoop’s Core: HDFS and MapReduce</a:t>
            </a:r>
          </a:p>
        </p:txBody>
      </p:sp>
    </p:spTree>
    <p:extLst>
      <p:ext uri="{BB962C8B-B14F-4D97-AF65-F5344CB8AC3E}">
        <p14:creationId xmlns:p14="http://schemas.microsoft.com/office/powerpoint/2010/main" val="36499476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567588-3FD4-4FE7-0A89-AD6412B500C7}"/>
              </a:ext>
            </a:extLst>
          </p:cNvPr>
          <p:cNvSpPr>
            <a:spLocks noGrp="1"/>
          </p:cNvSpPr>
          <p:nvPr>
            <p:ph idx="1"/>
          </p:nvPr>
        </p:nvSpPr>
        <p:spPr>
          <a:xfrm>
            <a:off x="375920" y="243840"/>
            <a:ext cx="10977880" cy="5933123"/>
          </a:xfrm>
        </p:spPr>
        <p:txBody>
          <a:bodyPr>
            <a:normAutofit fontScale="92500" lnSpcReduction="20000"/>
          </a:bodyPr>
          <a:lstStyle/>
          <a:p>
            <a:pPr algn="l"/>
            <a:r>
              <a:rPr lang="en-IN" b="0" i="0" dirty="0">
                <a:solidFill>
                  <a:srgbClr val="2D2F31"/>
                </a:solidFill>
                <a:effectLst/>
                <a:latin typeface="Udemy Sans"/>
              </a:rPr>
              <a:t>If you encounter this, "yum" will no longer work at all. But, there is a way to fix it.</a:t>
            </a:r>
          </a:p>
          <a:p>
            <a:pPr algn="l"/>
            <a:r>
              <a:rPr lang="en-IN" b="0" i="0" dirty="0">
                <a:solidFill>
                  <a:srgbClr val="2D2F31"/>
                </a:solidFill>
                <a:effectLst/>
                <a:latin typeface="Udemy Sans"/>
              </a:rPr>
              <a:t>Just enter the following commands (you can paste them into PuTTY by right-clicking in the PuTTY terminal window after copying them; and be sure you've already run "</a:t>
            </a:r>
            <a:r>
              <a:rPr lang="en-IN" b="0" i="0" dirty="0" err="1">
                <a:solidFill>
                  <a:srgbClr val="2D2F31"/>
                </a:solidFill>
                <a:effectLst/>
                <a:latin typeface="Udemy Sans"/>
              </a:rPr>
              <a:t>su</a:t>
            </a:r>
            <a:r>
              <a:rPr lang="en-IN" b="0" i="0" dirty="0">
                <a:solidFill>
                  <a:srgbClr val="2D2F31"/>
                </a:solidFill>
                <a:effectLst/>
                <a:latin typeface="Udemy Sans"/>
              </a:rPr>
              <a:t> root" to run the following as the root user:)</a:t>
            </a:r>
          </a:p>
          <a:p>
            <a:pPr marL="0" indent="0" algn="l">
              <a:buNone/>
            </a:pPr>
            <a:endParaRPr lang="en-IN" b="0" i="0" dirty="0">
              <a:solidFill>
                <a:srgbClr val="2D2F31"/>
              </a:solidFill>
              <a:effectLst/>
              <a:latin typeface="Udemy Sans"/>
            </a:endParaRPr>
          </a:p>
          <a:p>
            <a:pPr marL="0" indent="0" algn="l">
              <a:buNone/>
            </a:pPr>
            <a:r>
              <a:rPr lang="en-IN" b="0" i="0" dirty="0">
                <a:solidFill>
                  <a:srgbClr val="2D2F31"/>
                </a:solidFill>
                <a:effectLst/>
                <a:latin typeface="Udemy Sans"/>
              </a:rPr>
              <a:t>cd ~</a:t>
            </a:r>
          </a:p>
          <a:p>
            <a:pPr marL="0" indent="0" algn="l">
              <a:buNone/>
            </a:pPr>
            <a:r>
              <a:rPr lang="en-IN" b="0" i="0" dirty="0">
                <a:solidFill>
                  <a:srgbClr val="2D2F31"/>
                </a:solidFill>
                <a:effectLst/>
                <a:latin typeface="Udemy Sans"/>
              </a:rPr>
              <a:t> </a:t>
            </a:r>
          </a:p>
          <a:p>
            <a:pPr marL="0" indent="0" algn="l">
              <a:buNone/>
            </a:pPr>
            <a:r>
              <a:rPr lang="en-IN" b="0" i="0" dirty="0" err="1">
                <a:solidFill>
                  <a:srgbClr val="2D2F31"/>
                </a:solidFill>
                <a:effectLst/>
                <a:latin typeface="Udemy Sans"/>
              </a:rPr>
              <a:t>wget</a:t>
            </a:r>
            <a:r>
              <a:rPr lang="en-IN" b="0" i="0" dirty="0">
                <a:solidFill>
                  <a:srgbClr val="2D2F31"/>
                </a:solidFill>
                <a:effectLst/>
                <a:latin typeface="Udemy Sans"/>
              </a:rPr>
              <a:t> http:</a:t>
            </a:r>
            <a:r>
              <a:rPr lang="en-IN" b="0" i="0" dirty="0">
                <a:solidFill>
                  <a:srgbClr val="6A6F73"/>
                </a:solidFill>
                <a:effectLst/>
                <a:latin typeface="Udemy Sans"/>
              </a:rPr>
              <a:t>//</a:t>
            </a:r>
            <a:r>
              <a:rPr lang="en-IN" b="0" i="0" dirty="0" err="1">
                <a:solidFill>
                  <a:srgbClr val="6A6F73"/>
                </a:solidFill>
                <a:effectLst/>
                <a:latin typeface="Udemy Sans"/>
              </a:rPr>
              <a:t>mirror.centos.org</a:t>
            </a:r>
            <a:r>
              <a:rPr lang="en-IN" b="0" i="0" dirty="0">
                <a:solidFill>
                  <a:srgbClr val="6A6F73"/>
                </a:solidFill>
                <a:effectLst/>
                <a:latin typeface="Udemy Sans"/>
              </a:rPr>
              <a:t>/centos/6/</a:t>
            </a:r>
            <a:r>
              <a:rPr lang="en-IN" b="0" i="0" dirty="0" err="1">
                <a:solidFill>
                  <a:srgbClr val="6A6F73"/>
                </a:solidFill>
                <a:effectLst/>
                <a:latin typeface="Udemy Sans"/>
              </a:rPr>
              <a:t>os</a:t>
            </a:r>
            <a:r>
              <a:rPr lang="en-IN" b="0" i="0" dirty="0">
                <a:solidFill>
                  <a:srgbClr val="6A6F73"/>
                </a:solidFill>
                <a:effectLst/>
                <a:latin typeface="Udemy Sans"/>
              </a:rPr>
              <a:t>/x86_64/Packages/nss-softokn-freebl-3.14.3-23.3.el6_8.x86_64.rpm</a:t>
            </a:r>
            <a:endParaRPr lang="en-IN" b="0" i="0" dirty="0">
              <a:solidFill>
                <a:srgbClr val="2D2F31"/>
              </a:solidFill>
              <a:effectLst/>
              <a:latin typeface="Udemy Sans"/>
            </a:endParaRPr>
          </a:p>
          <a:p>
            <a:pPr marL="0" indent="0" algn="l">
              <a:buNone/>
            </a:pPr>
            <a:r>
              <a:rPr lang="en-IN" b="0" i="0" dirty="0">
                <a:solidFill>
                  <a:srgbClr val="2D2F31"/>
                </a:solidFill>
                <a:effectLst/>
                <a:latin typeface="Udemy Sans"/>
              </a:rPr>
              <a:t> </a:t>
            </a:r>
          </a:p>
          <a:p>
            <a:pPr marL="0" indent="0" algn="l">
              <a:buNone/>
            </a:pPr>
            <a:r>
              <a:rPr lang="en-IN" b="0" i="0" dirty="0">
                <a:solidFill>
                  <a:srgbClr val="2D2F31"/>
                </a:solidFill>
                <a:effectLst/>
                <a:latin typeface="Udemy Sans"/>
              </a:rPr>
              <a:t>rpm2cpio http:</a:t>
            </a:r>
            <a:r>
              <a:rPr lang="en-IN" b="0" i="0" dirty="0">
                <a:solidFill>
                  <a:srgbClr val="6A6F73"/>
                </a:solidFill>
                <a:effectLst/>
                <a:latin typeface="Udemy Sans"/>
              </a:rPr>
              <a:t>//</a:t>
            </a:r>
            <a:r>
              <a:rPr lang="en-IN" b="0" i="0" dirty="0" err="1">
                <a:solidFill>
                  <a:srgbClr val="6A6F73"/>
                </a:solidFill>
                <a:effectLst/>
                <a:latin typeface="Udemy Sans"/>
              </a:rPr>
              <a:t>mirror.centos.org</a:t>
            </a:r>
            <a:r>
              <a:rPr lang="en-IN" b="0" i="0" dirty="0">
                <a:solidFill>
                  <a:srgbClr val="6A6F73"/>
                </a:solidFill>
                <a:effectLst/>
                <a:latin typeface="Udemy Sans"/>
              </a:rPr>
              <a:t>/centos/6/</a:t>
            </a:r>
            <a:r>
              <a:rPr lang="en-IN" b="0" i="0" dirty="0" err="1">
                <a:solidFill>
                  <a:srgbClr val="6A6F73"/>
                </a:solidFill>
                <a:effectLst/>
                <a:latin typeface="Udemy Sans"/>
              </a:rPr>
              <a:t>os</a:t>
            </a:r>
            <a:r>
              <a:rPr lang="en-IN" b="0" i="0" dirty="0">
                <a:solidFill>
                  <a:srgbClr val="6A6F73"/>
                </a:solidFill>
                <a:effectLst/>
                <a:latin typeface="Udemy Sans"/>
              </a:rPr>
              <a:t>/x86_64/Packages/nss-softokn-freebl-3.14.3-23.3.el6_8.x86_64.rpm | </a:t>
            </a:r>
            <a:r>
              <a:rPr lang="en-IN" b="0" i="0" dirty="0" err="1">
                <a:solidFill>
                  <a:srgbClr val="6A6F73"/>
                </a:solidFill>
                <a:effectLst/>
                <a:latin typeface="Udemy Sans"/>
              </a:rPr>
              <a:t>cpio</a:t>
            </a:r>
            <a:r>
              <a:rPr lang="en-IN" b="0" i="0" dirty="0">
                <a:solidFill>
                  <a:srgbClr val="6A6F73"/>
                </a:solidFill>
                <a:effectLst/>
                <a:latin typeface="Udemy Sans"/>
              </a:rPr>
              <a:t> -</a:t>
            </a:r>
            <a:r>
              <a:rPr lang="en-IN" b="0" i="0" dirty="0" err="1">
                <a:solidFill>
                  <a:srgbClr val="6A6F73"/>
                </a:solidFill>
                <a:effectLst/>
                <a:latin typeface="Udemy Sans"/>
              </a:rPr>
              <a:t>idmv</a:t>
            </a:r>
            <a:endParaRPr lang="en-IN" b="0" i="0" dirty="0">
              <a:solidFill>
                <a:srgbClr val="2D2F31"/>
              </a:solidFill>
              <a:effectLst/>
              <a:latin typeface="Udemy Sans"/>
            </a:endParaRPr>
          </a:p>
          <a:p>
            <a:pPr marL="0" indent="0" algn="l">
              <a:buNone/>
            </a:pPr>
            <a:r>
              <a:rPr lang="en-IN" b="0" i="0" dirty="0">
                <a:solidFill>
                  <a:srgbClr val="2D2F31"/>
                </a:solidFill>
                <a:effectLst/>
                <a:latin typeface="Udemy Sans"/>
              </a:rPr>
              <a:t> </a:t>
            </a:r>
          </a:p>
          <a:p>
            <a:pPr marL="0" indent="0" algn="l">
              <a:buNone/>
            </a:pPr>
            <a:r>
              <a:rPr lang="en-IN" b="0" i="0" dirty="0">
                <a:solidFill>
                  <a:srgbClr val="2D2F31"/>
                </a:solidFill>
                <a:effectLst/>
                <a:latin typeface="Udemy Sans"/>
              </a:rPr>
              <a:t>cp ./lib64/libfreeblpriv3.* /lib64</a:t>
            </a:r>
          </a:p>
          <a:p>
            <a:pPr algn="l"/>
            <a:endParaRPr lang="en-IN" b="0" i="0" dirty="0">
              <a:solidFill>
                <a:srgbClr val="2D2F31"/>
              </a:solidFill>
              <a:effectLst/>
              <a:latin typeface="Udemy Sans"/>
            </a:endParaRPr>
          </a:p>
          <a:p>
            <a:endParaRPr lang="en-US" dirty="0"/>
          </a:p>
        </p:txBody>
      </p:sp>
    </p:spTree>
    <p:extLst>
      <p:ext uri="{BB962C8B-B14F-4D97-AF65-F5344CB8AC3E}">
        <p14:creationId xmlns:p14="http://schemas.microsoft.com/office/powerpoint/2010/main" val="17859335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013C6F-3F87-D928-6DD1-3886E613A498}"/>
              </a:ext>
            </a:extLst>
          </p:cNvPr>
          <p:cNvSpPr>
            <a:spLocks noGrp="1"/>
          </p:cNvSpPr>
          <p:nvPr>
            <p:ph idx="1"/>
          </p:nvPr>
        </p:nvSpPr>
        <p:spPr/>
        <p:txBody>
          <a:bodyPr/>
          <a:lstStyle/>
          <a:p>
            <a:pPr algn="l"/>
            <a:r>
              <a:rPr lang="en-IN" b="0" i="0" dirty="0">
                <a:solidFill>
                  <a:srgbClr val="2D2F31"/>
                </a:solidFill>
                <a:effectLst/>
                <a:latin typeface="Udemy Sans"/>
              </a:rPr>
              <a:t>Now, yum should work again. Note that if you do a big "yum update" and the </a:t>
            </a:r>
            <a:r>
              <a:rPr lang="en-IN" b="0" i="0" dirty="0" err="1">
                <a:solidFill>
                  <a:srgbClr val="2D2F31"/>
                </a:solidFill>
                <a:effectLst/>
                <a:latin typeface="Udemy Sans"/>
              </a:rPr>
              <a:t>ssl</a:t>
            </a:r>
            <a:r>
              <a:rPr lang="en-IN" b="0" i="0" dirty="0">
                <a:solidFill>
                  <a:srgbClr val="2D2F31"/>
                </a:solidFill>
                <a:effectLst/>
                <a:latin typeface="Udemy Sans"/>
              </a:rPr>
              <a:t> library is updated, you may lose your connection via PuTTY. If you're disconnected, wait a couple of minutes to allow yum to finish what it's doing, issue an ACPI Shutdown command to the virtual machine (via the Machine menu,) restart the sandbox, and connect again.</a:t>
            </a:r>
          </a:p>
          <a:p>
            <a:pPr algn="l"/>
            <a:r>
              <a:rPr lang="en-IN" b="0" i="0" dirty="0">
                <a:solidFill>
                  <a:srgbClr val="2D2F31"/>
                </a:solidFill>
                <a:effectLst/>
                <a:latin typeface="Udemy Sans"/>
              </a:rPr>
              <a:t>And if *that* didn't work, you can try following the similar instructions at </a:t>
            </a:r>
            <a:r>
              <a:rPr lang="en-IN" b="0" i="0" dirty="0">
                <a:solidFill>
                  <a:srgbClr val="5624D0"/>
                </a:solidFill>
                <a:effectLst/>
                <a:latin typeface="Udemy Sans"/>
                <a:hlinkClick r:id="rId2"/>
              </a:rPr>
              <a:t>https://techjourney.net/centos-yum-rpm-error-rpmts_hdrfromfdno-rpmdbnextiterator-header-v3-rsasha1-signature-key-id-bad/</a:t>
            </a:r>
            <a:r>
              <a:rPr lang="en-IN" b="0" i="0" dirty="0">
                <a:solidFill>
                  <a:srgbClr val="2D2F31"/>
                </a:solidFill>
                <a:effectLst/>
                <a:latin typeface="Udemy Sans"/>
              </a:rPr>
              <a:t> instead (follow the steps for x64 CentOS.)</a:t>
            </a:r>
          </a:p>
          <a:p>
            <a:endParaRPr lang="en-US" dirty="0"/>
          </a:p>
        </p:txBody>
      </p:sp>
    </p:spTree>
    <p:extLst>
      <p:ext uri="{BB962C8B-B14F-4D97-AF65-F5344CB8AC3E}">
        <p14:creationId xmlns:p14="http://schemas.microsoft.com/office/powerpoint/2010/main" val="22187861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1E0A-416D-499E-A055-DA8D8B4BB58E}"/>
              </a:ext>
            </a:extLst>
          </p:cNvPr>
          <p:cNvSpPr>
            <a:spLocks noGrp="1"/>
          </p:cNvSpPr>
          <p:nvPr>
            <p:ph type="title"/>
          </p:nvPr>
        </p:nvSpPr>
        <p:spPr>
          <a:xfrm>
            <a:off x="187960" y="-102235"/>
            <a:ext cx="10515600" cy="1325563"/>
          </a:xfrm>
        </p:spPr>
        <p:txBody>
          <a:bodyPr/>
          <a:lstStyle/>
          <a:p>
            <a:r>
              <a:rPr lang="en-US" dirty="0"/>
              <a:t>[Activity] Installing Cassandra</a:t>
            </a:r>
          </a:p>
        </p:txBody>
      </p:sp>
      <p:pic>
        <p:nvPicPr>
          <p:cNvPr id="5" name="Picture 4" descr="A screen shot of a computer&#10;&#10;Description automatically generated">
            <a:extLst>
              <a:ext uri="{FF2B5EF4-FFF2-40B4-BE49-F238E27FC236}">
                <a16:creationId xmlns:a16="http://schemas.microsoft.com/office/drawing/2014/main" id="{DA0359A1-6372-7A06-F5AB-BE75E54173FE}"/>
              </a:ext>
            </a:extLst>
          </p:cNvPr>
          <p:cNvPicPr>
            <a:picLocks noChangeAspect="1"/>
          </p:cNvPicPr>
          <p:nvPr/>
        </p:nvPicPr>
        <p:blipFill>
          <a:blip r:embed="rId2"/>
          <a:stretch>
            <a:fillRect/>
          </a:stretch>
        </p:blipFill>
        <p:spPr>
          <a:xfrm>
            <a:off x="335280" y="1110921"/>
            <a:ext cx="10048240" cy="5610691"/>
          </a:xfrm>
          <a:prstGeom prst="rect">
            <a:avLst/>
          </a:prstGeom>
        </p:spPr>
      </p:pic>
    </p:spTree>
    <p:extLst>
      <p:ext uri="{BB962C8B-B14F-4D97-AF65-F5344CB8AC3E}">
        <p14:creationId xmlns:p14="http://schemas.microsoft.com/office/powerpoint/2010/main" val="551565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98E6-6B6A-0949-0A4D-0AADB4DCF508}"/>
              </a:ext>
            </a:extLst>
          </p:cNvPr>
          <p:cNvSpPr>
            <a:spLocks noGrp="1"/>
          </p:cNvSpPr>
          <p:nvPr>
            <p:ph type="title"/>
          </p:nvPr>
        </p:nvSpPr>
        <p:spPr/>
        <p:txBody>
          <a:bodyPr/>
          <a:lstStyle/>
          <a:p>
            <a:r>
              <a:rPr lang="en-US" dirty="0"/>
              <a:t>[Activity] Write Spark Output into Cassandra</a:t>
            </a:r>
          </a:p>
        </p:txBody>
      </p:sp>
      <p:pic>
        <p:nvPicPr>
          <p:cNvPr id="9" name="Content Placeholder 8" descr="A screenshot of a computer program&#10;&#10;Description automatically generated">
            <a:extLst>
              <a:ext uri="{FF2B5EF4-FFF2-40B4-BE49-F238E27FC236}">
                <a16:creationId xmlns:a16="http://schemas.microsoft.com/office/drawing/2014/main" id="{473FCC85-AE99-C398-4E60-41A7B2352044}"/>
              </a:ext>
            </a:extLst>
          </p:cNvPr>
          <p:cNvPicPr>
            <a:picLocks noGrp="1" noChangeAspect="1"/>
          </p:cNvPicPr>
          <p:nvPr>
            <p:ph idx="1"/>
          </p:nvPr>
        </p:nvPicPr>
        <p:blipFill>
          <a:blip r:embed="rId2"/>
          <a:stretch>
            <a:fillRect/>
          </a:stretch>
        </p:blipFill>
        <p:spPr>
          <a:xfrm>
            <a:off x="1115027" y="1825625"/>
            <a:ext cx="9961945" cy="4351338"/>
          </a:xfrm>
        </p:spPr>
      </p:pic>
    </p:spTree>
    <p:extLst>
      <p:ext uri="{BB962C8B-B14F-4D97-AF65-F5344CB8AC3E}">
        <p14:creationId xmlns:p14="http://schemas.microsoft.com/office/powerpoint/2010/main" val="7541502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2062-C181-A771-F963-150FB56D5D13}"/>
              </a:ext>
            </a:extLst>
          </p:cNvPr>
          <p:cNvSpPr>
            <a:spLocks noGrp="1"/>
          </p:cNvSpPr>
          <p:nvPr>
            <p:ph type="title"/>
          </p:nvPr>
        </p:nvSpPr>
        <p:spPr/>
        <p:txBody>
          <a:bodyPr/>
          <a:lstStyle/>
          <a:p>
            <a:endParaRPr lang="en-US"/>
          </a:p>
        </p:txBody>
      </p:sp>
      <p:pic>
        <p:nvPicPr>
          <p:cNvPr id="5" name="Content Placeholder 4" descr="A yellow background with black text&#10;&#10;Description automatically generated">
            <a:extLst>
              <a:ext uri="{FF2B5EF4-FFF2-40B4-BE49-F238E27FC236}">
                <a16:creationId xmlns:a16="http://schemas.microsoft.com/office/drawing/2014/main" id="{B6037C02-EA78-DD60-E1CC-5377D3FE0B14}"/>
              </a:ext>
            </a:extLst>
          </p:cNvPr>
          <p:cNvPicPr>
            <a:picLocks noGrp="1" noChangeAspect="1"/>
          </p:cNvPicPr>
          <p:nvPr>
            <p:ph idx="1"/>
          </p:nvPr>
        </p:nvPicPr>
        <p:blipFill>
          <a:blip r:embed="rId2"/>
          <a:stretch>
            <a:fillRect/>
          </a:stretch>
        </p:blipFill>
        <p:spPr>
          <a:xfrm>
            <a:off x="608432" y="260985"/>
            <a:ext cx="8577375" cy="4351338"/>
          </a:xfrm>
        </p:spPr>
      </p:pic>
    </p:spTree>
    <p:extLst>
      <p:ext uri="{BB962C8B-B14F-4D97-AF65-F5344CB8AC3E}">
        <p14:creationId xmlns:p14="http://schemas.microsoft.com/office/powerpoint/2010/main" val="40572213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D2A7-8272-EB00-EB07-AD2DEBDC596A}"/>
              </a:ext>
            </a:extLst>
          </p:cNvPr>
          <p:cNvSpPr>
            <a:spLocks noGrp="1"/>
          </p:cNvSpPr>
          <p:nvPr>
            <p:ph type="title"/>
          </p:nvPr>
        </p:nvSpPr>
        <p:spPr/>
        <p:txBody>
          <a:bodyPr/>
          <a:lstStyle/>
          <a:p>
            <a:endParaRPr lang="en-US"/>
          </a:p>
        </p:txBody>
      </p:sp>
      <p:pic>
        <p:nvPicPr>
          <p:cNvPr id="5" name="Content Placeholder 4" descr="A diagram of logos and a triangle&#10;&#10;Description automatically generated">
            <a:extLst>
              <a:ext uri="{FF2B5EF4-FFF2-40B4-BE49-F238E27FC236}">
                <a16:creationId xmlns:a16="http://schemas.microsoft.com/office/drawing/2014/main" id="{E4E9A801-9815-8D4A-54E2-A0E410422CE0}"/>
              </a:ext>
            </a:extLst>
          </p:cNvPr>
          <p:cNvPicPr>
            <a:picLocks noGrp="1" noChangeAspect="1"/>
          </p:cNvPicPr>
          <p:nvPr>
            <p:ph idx="1"/>
          </p:nvPr>
        </p:nvPicPr>
        <p:blipFill>
          <a:blip r:embed="rId2"/>
          <a:stretch>
            <a:fillRect/>
          </a:stretch>
        </p:blipFill>
        <p:spPr>
          <a:xfrm>
            <a:off x="467237" y="169545"/>
            <a:ext cx="9509883" cy="6383622"/>
          </a:xfrm>
        </p:spPr>
      </p:pic>
    </p:spTree>
    <p:extLst>
      <p:ext uri="{BB962C8B-B14F-4D97-AF65-F5344CB8AC3E}">
        <p14:creationId xmlns:p14="http://schemas.microsoft.com/office/powerpoint/2010/main" val="735021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3CB4-751A-A05B-D8A1-42F2CEB5C3B8}"/>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50B68288-D9C3-9313-82A7-1ADE0F7F88F3}"/>
              </a:ext>
            </a:extLst>
          </p:cNvPr>
          <p:cNvPicPr>
            <a:picLocks noGrp="1" noChangeAspect="1"/>
          </p:cNvPicPr>
          <p:nvPr>
            <p:ph idx="1"/>
          </p:nvPr>
        </p:nvPicPr>
        <p:blipFill>
          <a:blip r:embed="rId2"/>
          <a:stretch>
            <a:fillRect/>
          </a:stretch>
        </p:blipFill>
        <p:spPr>
          <a:xfrm>
            <a:off x="318017" y="169544"/>
            <a:ext cx="10339823" cy="6442195"/>
          </a:xfrm>
        </p:spPr>
      </p:pic>
    </p:spTree>
    <p:extLst>
      <p:ext uri="{BB962C8B-B14F-4D97-AF65-F5344CB8AC3E}">
        <p14:creationId xmlns:p14="http://schemas.microsoft.com/office/powerpoint/2010/main" val="15193476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3055-9381-7229-F8AB-0AAA66A39820}"/>
              </a:ext>
            </a:extLst>
          </p:cNvPr>
          <p:cNvSpPr>
            <a:spLocks noGrp="1"/>
          </p:cNvSpPr>
          <p:nvPr>
            <p:ph type="title"/>
          </p:nvPr>
        </p:nvSpPr>
        <p:spPr/>
        <p:txBody>
          <a:bodyPr/>
          <a:lstStyle/>
          <a:p>
            <a:endParaRPr lang="en-US"/>
          </a:p>
        </p:txBody>
      </p:sp>
      <p:pic>
        <p:nvPicPr>
          <p:cNvPr id="5" name="Content Placeholder 4" descr="A white paper with black text&#10;&#10;Description automatically generated">
            <a:extLst>
              <a:ext uri="{FF2B5EF4-FFF2-40B4-BE49-F238E27FC236}">
                <a16:creationId xmlns:a16="http://schemas.microsoft.com/office/drawing/2014/main" id="{D05C3880-D02C-888E-AEDC-C63297AE2E57}"/>
              </a:ext>
            </a:extLst>
          </p:cNvPr>
          <p:cNvPicPr>
            <a:picLocks noGrp="1" noChangeAspect="1"/>
          </p:cNvPicPr>
          <p:nvPr>
            <p:ph idx="1"/>
          </p:nvPr>
        </p:nvPicPr>
        <p:blipFill>
          <a:blip r:embed="rId2"/>
          <a:stretch>
            <a:fillRect/>
          </a:stretch>
        </p:blipFill>
        <p:spPr>
          <a:xfrm>
            <a:off x="361773" y="281305"/>
            <a:ext cx="10992027" cy="5908346"/>
          </a:xfrm>
        </p:spPr>
      </p:pic>
    </p:spTree>
    <p:extLst>
      <p:ext uri="{BB962C8B-B14F-4D97-AF65-F5344CB8AC3E}">
        <p14:creationId xmlns:p14="http://schemas.microsoft.com/office/powerpoint/2010/main" val="1733464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71F0D-7CEC-9883-70F1-17B02033D324}"/>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172075C3-F6E8-AE90-F640-2EC2C0D9A0DE}"/>
              </a:ext>
            </a:extLst>
          </p:cNvPr>
          <p:cNvPicPr>
            <a:picLocks noGrp="1" noChangeAspect="1"/>
          </p:cNvPicPr>
          <p:nvPr>
            <p:ph idx="1"/>
          </p:nvPr>
        </p:nvPicPr>
        <p:blipFill>
          <a:blip r:embed="rId2"/>
          <a:stretch>
            <a:fillRect/>
          </a:stretch>
        </p:blipFill>
        <p:spPr>
          <a:xfrm>
            <a:off x="504696" y="230505"/>
            <a:ext cx="9574024" cy="6077778"/>
          </a:xfrm>
        </p:spPr>
      </p:pic>
    </p:spTree>
    <p:extLst>
      <p:ext uri="{BB962C8B-B14F-4D97-AF65-F5344CB8AC3E}">
        <p14:creationId xmlns:p14="http://schemas.microsoft.com/office/powerpoint/2010/main" val="27215385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29C3-01D4-CF16-4739-E0372508A207}"/>
              </a:ext>
            </a:extLst>
          </p:cNvPr>
          <p:cNvSpPr>
            <a:spLocks noGrp="1"/>
          </p:cNvSpPr>
          <p:nvPr>
            <p:ph type="title"/>
          </p:nvPr>
        </p:nvSpPr>
        <p:spPr/>
        <p:txBody>
          <a:bodyPr/>
          <a:lstStyle/>
          <a:p>
            <a:endParaRPr lang="en-US"/>
          </a:p>
        </p:txBody>
      </p:sp>
      <p:pic>
        <p:nvPicPr>
          <p:cNvPr id="5" name="Content Placeholder 4" descr="A screenshot of a website&#10;&#10;Description automatically generated">
            <a:extLst>
              <a:ext uri="{FF2B5EF4-FFF2-40B4-BE49-F238E27FC236}">
                <a16:creationId xmlns:a16="http://schemas.microsoft.com/office/drawing/2014/main" id="{49997800-5E7C-E43B-366D-33C41B982AB7}"/>
              </a:ext>
            </a:extLst>
          </p:cNvPr>
          <p:cNvPicPr>
            <a:picLocks noGrp="1" noChangeAspect="1"/>
          </p:cNvPicPr>
          <p:nvPr>
            <p:ph idx="1"/>
          </p:nvPr>
        </p:nvPicPr>
        <p:blipFill>
          <a:blip r:embed="rId2"/>
          <a:stretch>
            <a:fillRect/>
          </a:stretch>
        </p:blipFill>
        <p:spPr>
          <a:xfrm>
            <a:off x="377256" y="250824"/>
            <a:ext cx="10515600" cy="6222751"/>
          </a:xfrm>
        </p:spPr>
      </p:pic>
    </p:spTree>
    <p:extLst>
      <p:ext uri="{BB962C8B-B14F-4D97-AF65-F5344CB8AC3E}">
        <p14:creationId xmlns:p14="http://schemas.microsoft.com/office/powerpoint/2010/main" val="1220543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3A98-1658-9B1C-A959-366A6D7C81C0}"/>
              </a:ext>
            </a:extLst>
          </p:cNvPr>
          <p:cNvSpPr>
            <a:spLocks noGrp="1"/>
          </p:cNvSpPr>
          <p:nvPr>
            <p:ph type="title"/>
          </p:nvPr>
        </p:nvSpPr>
        <p:spPr>
          <a:xfrm>
            <a:off x="355600" y="365125"/>
            <a:ext cx="10998200" cy="782955"/>
          </a:xfrm>
        </p:spPr>
        <p:txBody>
          <a:bodyPr/>
          <a:lstStyle/>
          <a:p>
            <a:r>
              <a:rPr lang="en-US" dirty="0"/>
              <a:t>HDFS: What is it, and how it works</a:t>
            </a:r>
          </a:p>
        </p:txBody>
      </p:sp>
      <p:sp>
        <p:nvSpPr>
          <p:cNvPr id="7" name="Content Placeholder 6">
            <a:extLst>
              <a:ext uri="{FF2B5EF4-FFF2-40B4-BE49-F238E27FC236}">
                <a16:creationId xmlns:a16="http://schemas.microsoft.com/office/drawing/2014/main" id="{A9F4EC42-5338-1B18-52A6-4EE0182E49B1}"/>
              </a:ext>
            </a:extLst>
          </p:cNvPr>
          <p:cNvSpPr>
            <a:spLocks noGrp="1"/>
          </p:cNvSpPr>
          <p:nvPr>
            <p:ph idx="1"/>
          </p:nvPr>
        </p:nvSpPr>
        <p:spPr>
          <a:xfrm>
            <a:off x="4907280" y="1676401"/>
            <a:ext cx="6446520" cy="4500562"/>
          </a:xfrm>
        </p:spPr>
        <p:txBody>
          <a:bodyPr/>
          <a:lstStyle/>
          <a:p>
            <a:r>
              <a:rPr lang="en-US" dirty="0"/>
              <a:t>Overview</a:t>
            </a:r>
          </a:p>
          <a:p>
            <a:r>
              <a:rPr lang="en-US" dirty="0"/>
              <a:t>Handles large files</a:t>
            </a:r>
          </a:p>
          <a:p>
            <a:r>
              <a:rPr lang="en-US" dirty="0"/>
              <a:t>By breaking them into blocks</a:t>
            </a:r>
          </a:p>
          <a:p>
            <a:pPr lvl="1"/>
            <a:r>
              <a:rPr lang="en-US" dirty="0"/>
              <a:t>128MB by default</a:t>
            </a:r>
          </a:p>
          <a:p>
            <a:r>
              <a:rPr lang="en-US" dirty="0"/>
              <a:t>Stored across several commodity computers</a:t>
            </a:r>
          </a:p>
          <a:p>
            <a:endParaRPr lang="en-US" dirty="0"/>
          </a:p>
        </p:txBody>
      </p:sp>
      <p:pic>
        <p:nvPicPr>
          <p:cNvPr id="8" name="Content Placeholder 4">
            <a:extLst>
              <a:ext uri="{FF2B5EF4-FFF2-40B4-BE49-F238E27FC236}">
                <a16:creationId xmlns:a16="http://schemas.microsoft.com/office/drawing/2014/main" id="{9635AC5B-A0E6-84FE-CAE2-D3D89A14E5F7}"/>
              </a:ext>
            </a:extLst>
          </p:cNvPr>
          <p:cNvPicPr>
            <a:picLocks noChangeAspect="1"/>
          </p:cNvPicPr>
          <p:nvPr/>
        </p:nvPicPr>
        <p:blipFill>
          <a:blip r:embed="rId2"/>
          <a:stretch>
            <a:fillRect/>
          </a:stretch>
        </p:blipFill>
        <p:spPr>
          <a:xfrm>
            <a:off x="695875" y="1449705"/>
            <a:ext cx="3759768" cy="3538855"/>
          </a:xfrm>
          <a:prstGeom prst="rect">
            <a:avLst/>
          </a:prstGeom>
        </p:spPr>
      </p:pic>
    </p:spTree>
    <p:extLst>
      <p:ext uri="{BB962C8B-B14F-4D97-AF65-F5344CB8AC3E}">
        <p14:creationId xmlns:p14="http://schemas.microsoft.com/office/powerpoint/2010/main" val="30432638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3D819-2EAD-BDDE-CB91-DF22A2B08E7B}"/>
              </a:ext>
            </a:extLst>
          </p:cNvPr>
          <p:cNvSpPr>
            <a:spLocks noGrp="1"/>
          </p:cNvSpPr>
          <p:nvPr>
            <p:ph type="title"/>
          </p:nvPr>
        </p:nvSpPr>
        <p:spPr/>
        <p:txBody>
          <a:bodyPr/>
          <a:lstStyle/>
          <a:p>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33BCA4C6-6C08-36A3-5638-48661BCA4FF1}"/>
              </a:ext>
            </a:extLst>
          </p:cNvPr>
          <p:cNvPicPr>
            <a:picLocks noGrp="1" noChangeAspect="1"/>
          </p:cNvPicPr>
          <p:nvPr>
            <p:ph idx="1"/>
          </p:nvPr>
        </p:nvPicPr>
        <p:blipFill>
          <a:blip r:embed="rId2"/>
          <a:stretch>
            <a:fillRect/>
          </a:stretch>
        </p:blipFill>
        <p:spPr>
          <a:xfrm>
            <a:off x="313946" y="210184"/>
            <a:ext cx="10587733" cy="6439267"/>
          </a:xfrm>
        </p:spPr>
      </p:pic>
    </p:spTree>
    <p:extLst>
      <p:ext uri="{BB962C8B-B14F-4D97-AF65-F5344CB8AC3E}">
        <p14:creationId xmlns:p14="http://schemas.microsoft.com/office/powerpoint/2010/main" val="29352531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65809-050A-FB36-77F0-2C3D5621DEF0}"/>
              </a:ext>
            </a:extLst>
          </p:cNvPr>
          <p:cNvSpPr>
            <a:spLocks noGrp="1"/>
          </p:cNvSpPr>
          <p:nvPr>
            <p:ph type="title"/>
          </p:nvPr>
        </p:nvSpPr>
        <p:spPr/>
        <p:txBody>
          <a:bodyPr/>
          <a:lstStyle/>
          <a:p>
            <a:endParaRPr lang="en-US"/>
          </a:p>
        </p:txBody>
      </p:sp>
      <p:pic>
        <p:nvPicPr>
          <p:cNvPr id="5" name="Content Placeholder 4" descr="A white text with black text&#10;&#10;Description automatically generated">
            <a:extLst>
              <a:ext uri="{FF2B5EF4-FFF2-40B4-BE49-F238E27FC236}">
                <a16:creationId xmlns:a16="http://schemas.microsoft.com/office/drawing/2014/main" id="{D0976CEA-DE08-6A76-EEEB-C2FD150FA95D}"/>
              </a:ext>
            </a:extLst>
          </p:cNvPr>
          <p:cNvPicPr>
            <a:picLocks noGrp="1" noChangeAspect="1"/>
          </p:cNvPicPr>
          <p:nvPr>
            <p:ph idx="1"/>
          </p:nvPr>
        </p:nvPicPr>
        <p:blipFill>
          <a:blip r:embed="rId2"/>
          <a:stretch>
            <a:fillRect/>
          </a:stretch>
        </p:blipFill>
        <p:spPr>
          <a:xfrm>
            <a:off x="279819" y="281304"/>
            <a:ext cx="10774261" cy="6244831"/>
          </a:xfrm>
        </p:spPr>
      </p:pic>
    </p:spTree>
    <p:extLst>
      <p:ext uri="{BB962C8B-B14F-4D97-AF65-F5344CB8AC3E}">
        <p14:creationId xmlns:p14="http://schemas.microsoft.com/office/powerpoint/2010/main" val="7724482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5BB3-D2DD-6B0C-87B0-BFF1A4C8E53F}"/>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C32E08F3-5C34-B959-EDC6-CACAEEB1EFB0}"/>
              </a:ext>
            </a:extLst>
          </p:cNvPr>
          <p:cNvPicPr>
            <a:picLocks noGrp="1" noChangeAspect="1"/>
          </p:cNvPicPr>
          <p:nvPr>
            <p:ph idx="1"/>
          </p:nvPr>
        </p:nvPicPr>
        <p:blipFill>
          <a:blip r:embed="rId2"/>
          <a:stretch>
            <a:fillRect/>
          </a:stretch>
        </p:blipFill>
        <p:spPr>
          <a:xfrm>
            <a:off x="353100" y="200024"/>
            <a:ext cx="11000699" cy="6485129"/>
          </a:xfrm>
        </p:spPr>
      </p:pic>
    </p:spTree>
    <p:extLst>
      <p:ext uri="{BB962C8B-B14F-4D97-AF65-F5344CB8AC3E}">
        <p14:creationId xmlns:p14="http://schemas.microsoft.com/office/powerpoint/2010/main" val="29033090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F1ABE-E0B6-B719-FA24-CBFA826ECB46}"/>
              </a:ext>
            </a:extLst>
          </p:cNvPr>
          <p:cNvSpPr>
            <a:spLocks noGrp="1"/>
          </p:cNvSpPr>
          <p:nvPr>
            <p:ph type="title"/>
          </p:nvPr>
        </p:nvSpPr>
        <p:spPr/>
        <p:txBody>
          <a:bodyPr/>
          <a:lstStyle/>
          <a:p>
            <a:endParaRPr lang="en-US"/>
          </a:p>
        </p:txBody>
      </p:sp>
      <p:pic>
        <p:nvPicPr>
          <p:cNvPr id="5" name="Content Placeholder 4" descr="A white paper with black text&#10;&#10;Description automatically generated">
            <a:extLst>
              <a:ext uri="{FF2B5EF4-FFF2-40B4-BE49-F238E27FC236}">
                <a16:creationId xmlns:a16="http://schemas.microsoft.com/office/drawing/2014/main" id="{3E91D05E-04A9-3C6A-DC01-0FD68EDAF51A}"/>
              </a:ext>
            </a:extLst>
          </p:cNvPr>
          <p:cNvPicPr>
            <a:picLocks noGrp="1" noChangeAspect="1"/>
          </p:cNvPicPr>
          <p:nvPr>
            <p:ph idx="1"/>
          </p:nvPr>
        </p:nvPicPr>
        <p:blipFill>
          <a:blip r:embed="rId2"/>
          <a:stretch>
            <a:fillRect/>
          </a:stretch>
        </p:blipFill>
        <p:spPr>
          <a:xfrm>
            <a:off x="417780" y="365124"/>
            <a:ext cx="10179100" cy="5830105"/>
          </a:xfrm>
        </p:spPr>
      </p:pic>
    </p:spTree>
    <p:extLst>
      <p:ext uri="{BB962C8B-B14F-4D97-AF65-F5344CB8AC3E}">
        <p14:creationId xmlns:p14="http://schemas.microsoft.com/office/powerpoint/2010/main" val="9802870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6178-EC6D-0FCD-FF37-86A39154D8A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A6DFCE3-AC84-48E0-F496-73840A7853B2}"/>
              </a:ext>
            </a:extLst>
          </p:cNvPr>
          <p:cNvPicPr>
            <a:picLocks noGrp="1" noChangeAspect="1"/>
          </p:cNvPicPr>
          <p:nvPr>
            <p:ph idx="1"/>
          </p:nvPr>
        </p:nvPicPr>
        <p:blipFill>
          <a:blip r:embed="rId2"/>
          <a:stretch>
            <a:fillRect/>
          </a:stretch>
        </p:blipFill>
        <p:spPr>
          <a:xfrm>
            <a:off x="477606" y="365124"/>
            <a:ext cx="10606954" cy="6155643"/>
          </a:xfrm>
        </p:spPr>
      </p:pic>
    </p:spTree>
    <p:extLst>
      <p:ext uri="{BB962C8B-B14F-4D97-AF65-F5344CB8AC3E}">
        <p14:creationId xmlns:p14="http://schemas.microsoft.com/office/powerpoint/2010/main" val="32546020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01AB-6A65-80BC-8A7E-B37CC0BC6B77}"/>
              </a:ext>
            </a:extLst>
          </p:cNvPr>
          <p:cNvSpPr>
            <a:spLocks noGrp="1"/>
          </p:cNvSpPr>
          <p:nvPr>
            <p:ph type="title"/>
          </p:nvPr>
        </p:nvSpPr>
        <p:spPr/>
        <p:txBody>
          <a:bodyPr/>
          <a:lstStyle/>
          <a:p>
            <a:endParaRPr lang="en-US"/>
          </a:p>
        </p:txBody>
      </p:sp>
      <p:pic>
        <p:nvPicPr>
          <p:cNvPr id="5" name="Content Placeholder 4" descr="A group of kids with their hands up&#10;&#10;Description automatically generated">
            <a:extLst>
              <a:ext uri="{FF2B5EF4-FFF2-40B4-BE49-F238E27FC236}">
                <a16:creationId xmlns:a16="http://schemas.microsoft.com/office/drawing/2014/main" id="{F0FAA9C2-B35B-0560-1E1E-F2304C25995B}"/>
              </a:ext>
            </a:extLst>
          </p:cNvPr>
          <p:cNvPicPr>
            <a:picLocks noGrp="1" noChangeAspect="1"/>
          </p:cNvPicPr>
          <p:nvPr>
            <p:ph idx="1"/>
          </p:nvPr>
        </p:nvPicPr>
        <p:blipFill>
          <a:blip r:embed="rId2"/>
          <a:stretch>
            <a:fillRect/>
          </a:stretch>
        </p:blipFill>
        <p:spPr>
          <a:xfrm>
            <a:off x="548938" y="220344"/>
            <a:ext cx="9854902" cy="6493925"/>
          </a:xfrm>
        </p:spPr>
      </p:pic>
    </p:spTree>
    <p:extLst>
      <p:ext uri="{BB962C8B-B14F-4D97-AF65-F5344CB8AC3E}">
        <p14:creationId xmlns:p14="http://schemas.microsoft.com/office/powerpoint/2010/main" val="23308791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D9FE-F576-3774-EC73-0A63D3D65721}"/>
              </a:ext>
            </a:extLst>
          </p:cNvPr>
          <p:cNvSpPr>
            <a:spLocks noGrp="1"/>
          </p:cNvSpPr>
          <p:nvPr>
            <p:ph type="title"/>
          </p:nvPr>
        </p:nvSpPr>
        <p:spPr>
          <a:xfrm>
            <a:off x="340360" y="161925"/>
            <a:ext cx="11496040" cy="1325563"/>
          </a:xfrm>
        </p:spPr>
        <p:txBody>
          <a:bodyPr/>
          <a:lstStyle/>
          <a:p>
            <a:r>
              <a:rPr lang="en-US" dirty="0"/>
              <a:t>[Activity] Install MongoDB, and integrate Spark with MongoDB</a:t>
            </a:r>
          </a:p>
        </p:txBody>
      </p:sp>
      <p:sp>
        <p:nvSpPr>
          <p:cNvPr id="7" name="Content Placeholder 6">
            <a:extLst>
              <a:ext uri="{FF2B5EF4-FFF2-40B4-BE49-F238E27FC236}">
                <a16:creationId xmlns:a16="http://schemas.microsoft.com/office/drawing/2014/main" id="{989D2C39-CE89-190F-A19B-00B2A2AB6417}"/>
              </a:ext>
            </a:extLst>
          </p:cNvPr>
          <p:cNvSpPr>
            <a:spLocks noGrp="1"/>
          </p:cNvSpPr>
          <p:nvPr>
            <p:ph idx="1"/>
          </p:nvPr>
        </p:nvSpPr>
        <p:spPr/>
        <p:txBody>
          <a:bodyPr/>
          <a:lstStyle/>
          <a:p>
            <a:r>
              <a:rPr lang="en-US" dirty="0"/>
              <a:t>[Activity] Using the </a:t>
            </a:r>
            <a:r>
              <a:rPr lang="en-US" dirty="0" err="1"/>
              <a:t>mongodb</a:t>
            </a:r>
            <a:r>
              <a:rPr lang="en-US" dirty="0"/>
              <a:t> shell</a:t>
            </a:r>
          </a:p>
          <a:p>
            <a:endParaRPr lang="en-US" dirty="0"/>
          </a:p>
          <a:p>
            <a:r>
              <a:rPr lang="en-US" dirty="0"/>
              <a:t>If “mongo” gives you an error, try entering</a:t>
            </a:r>
          </a:p>
          <a:p>
            <a:r>
              <a:rPr lang="en-US" dirty="0"/>
              <a:t>export LC_ALL= C</a:t>
            </a:r>
          </a:p>
          <a:p>
            <a:r>
              <a:rPr lang="en-US" dirty="0"/>
              <a:t>First.</a:t>
            </a:r>
          </a:p>
        </p:txBody>
      </p:sp>
    </p:spTree>
    <p:extLst>
      <p:ext uri="{BB962C8B-B14F-4D97-AF65-F5344CB8AC3E}">
        <p14:creationId xmlns:p14="http://schemas.microsoft.com/office/powerpoint/2010/main" val="6546153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A0B3-D9F4-EC24-2445-AD1511108EE8}"/>
              </a:ext>
            </a:extLst>
          </p:cNvPr>
          <p:cNvSpPr>
            <a:spLocks noGrp="1"/>
          </p:cNvSpPr>
          <p:nvPr>
            <p:ph type="title"/>
          </p:nvPr>
        </p:nvSpPr>
        <p:spPr/>
        <p:txBody>
          <a:bodyPr/>
          <a:lstStyle/>
          <a:p>
            <a:endParaRPr lang="en-US"/>
          </a:p>
        </p:txBody>
      </p:sp>
      <p:pic>
        <p:nvPicPr>
          <p:cNvPr id="5" name="Content Placeholder 4" descr="A yellow sign with brown text&#10;&#10;Description automatically generated">
            <a:extLst>
              <a:ext uri="{FF2B5EF4-FFF2-40B4-BE49-F238E27FC236}">
                <a16:creationId xmlns:a16="http://schemas.microsoft.com/office/drawing/2014/main" id="{810B0B69-0972-B9C0-8D05-7A9F440FCF26}"/>
              </a:ext>
            </a:extLst>
          </p:cNvPr>
          <p:cNvPicPr>
            <a:picLocks noGrp="1" noChangeAspect="1"/>
          </p:cNvPicPr>
          <p:nvPr>
            <p:ph idx="1"/>
          </p:nvPr>
        </p:nvPicPr>
        <p:blipFill>
          <a:blip r:embed="rId2"/>
          <a:stretch>
            <a:fillRect/>
          </a:stretch>
        </p:blipFill>
        <p:spPr>
          <a:xfrm>
            <a:off x="706120" y="365125"/>
            <a:ext cx="10515600" cy="4256888"/>
          </a:xfrm>
        </p:spPr>
      </p:pic>
    </p:spTree>
    <p:extLst>
      <p:ext uri="{BB962C8B-B14F-4D97-AF65-F5344CB8AC3E}">
        <p14:creationId xmlns:p14="http://schemas.microsoft.com/office/powerpoint/2010/main" val="8323106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B7CA-4719-EEC0-0A4C-BD58649DC324}"/>
              </a:ext>
            </a:extLst>
          </p:cNvPr>
          <p:cNvSpPr>
            <a:spLocks noGrp="1"/>
          </p:cNvSpPr>
          <p:nvPr>
            <p:ph type="title"/>
          </p:nvPr>
        </p:nvSpPr>
        <p:spPr/>
        <p:txBody>
          <a:bodyPr/>
          <a:lstStyle/>
          <a:p>
            <a:endParaRPr lang="en-US"/>
          </a:p>
        </p:txBody>
      </p:sp>
      <p:pic>
        <p:nvPicPr>
          <p:cNvPr id="5" name="Content Placeholder 4" descr="Several hands holding gears&#10;&#10;Description automatically generated">
            <a:extLst>
              <a:ext uri="{FF2B5EF4-FFF2-40B4-BE49-F238E27FC236}">
                <a16:creationId xmlns:a16="http://schemas.microsoft.com/office/drawing/2014/main" id="{B33D2797-58F4-86D7-E562-66C6958FF968}"/>
              </a:ext>
            </a:extLst>
          </p:cNvPr>
          <p:cNvPicPr>
            <a:picLocks noGrp="1" noChangeAspect="1"/>
          </p:cNvPicPr>
          <p:nvPr>
            <p:ph idx="1"/>
          </p:nvPr>
        </p:nvPicPr>
        <p:blipFill>
          <a:blip r:embed="rId2"/>
          <a:stretch>
            <a:fillRect/>
          </a:stretch>
        </p:blipFill>
        <p:spPr>
          <a:xfrm>
            <a:off x="688996" y="365124"/>
            <a:ext cx="9582764" cy="6014499"/>
          </a:xfrm>
        </p:spPr>
      </p:pic>
    </p:spTree>
    <p:extLst>
      <p:ext uri="{BB962C8B-B14F-4D97-AF65-F5344CB8AC3E}">
        <p14:creationId xmlns:p14="http://schemas.microsoft.com/office/powerpoint/2010/main" val="3966006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56E6-004F-097A-D761-83661B31BD42}"/>
              </a:ext>
            </a:extLst>
          </p:cNvPr>
          <p:cNvSpPr>
            <a:spLocks noGrp="1"/>
          </p:cNvSpPr>
          <p:nvPr>
            <p:ph type="title"/>
          </p:nvPr>
        </p:nvSpPr>
        <p:spPr/>
        <p:txBody>
          <a:bodyPr/>
          <a:lstStyle/>
          <a:p>
            <a:endParaRPr lang="en-US"/>
          </a:p>
        </p:txBody>
      </p:sp>
      <p:pic>
        <p:nvPicPr>
          <p:cNvPr id="5" name="Content Placeholder 4" descr="A red arrow and graph with text&#10;&#10;Description automatically generated with medium confidence">
            <a:extLst>
              <a:ext uri="{FF2B5EF4-FFF2-40B4-BE49-F238E27FC236}">
                <a16:creationId xmlns:a16="http://schemas.microsoft.com/office/drawing/2014/main" id="{9C4E68A4-AFAB-B799-C638-03CA11713268}"/>
              </a:ext>
            </a:extLst>
          </p:cNvPr>
          <p:cNvPicPr>
            <a:picLocks noGrp="1" noChangeAspect="1"/>
          </p:cNvPicPr>
          <p:nvPr>
            <p:ph idx="1"/>
          </p:nvPr>
        </p:nvPicPr>
        <p:blipFill>
          <a:blip r:embed="rId2"/>
          <a:stretch>
            <a:fillRect/>
          </a:stretch>
        </p:blipFill>
        <p:spPr>
          <a:xfrm>
            <a:off x="467408" y="189865"/>
            <a:ext cx="10515600" cy="6135822"/>
          </a:xfrm>
        </p:spPr>
      </p:pic>
    </p:spTree>
    <p:extLst>
      <p:ext uri="{BB962C8B-B14F-4D97-AF65-F5344CB8AC3E}">
        <p14:creationId xmlns:p14="http://schemas.microsoft.com/office/powerpoint/2010/main" val="2671586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2E77-B80B-E6B1-DC49-135A87D43374}"/>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66BBF42D-0043-312D-5C13-2B0BFF5C4896}"/>
              </a:ext>
            </a:extLst>
          </p:cNvPr>
          <p:cNvSpPr>
            <a:spLocks noGrp="1"/>
          </p:cNvSpPr>
          <p:nvPr>
            <p:ph idx="1"/>
          </p:nvPr>
        </p:nvSpPr>
        <p:spPr>
          <a:xfrm>
            <a:off x="4541520" y="1690688"/>
            <a:ext cx="6812280" cy="4486275"/>
          </a:xfrm>
        </p:spPr>
        <p:txBody>
          <a:bodyPr/>
          <a:lstStyle/>
          <a:p>
            <a:r>
              <a:rPr lang="en-US" dirty="0"/>
              <a:t>Name node: where all blocks exists</a:t>
            </a:r>
          </a:p>
          <a:p>
            <a:r>
              <a:rPr lang="en-US" dirty="0"/>
              <a:t>Name log, edit log</a:t>
            </a:r>
          </a:p>
          <a:p>
            <a:r>
              <a:rPr lang="en-US" dirty="0"/>
              <a:t>Keeps tracks of what is where on Data nodes</a:t>
            </a:r>
          </a:p>
          <a:p>
            <a:endParaRPr lang="en-US" dirty="0"/>
          </a:p>
          <a:p>
            <a:r>
              <a:rPr lang="en-US" dirty="0"/>
              <a:t>Data node: client application talks to, actually stores blocks of files</a:t>
            </a:r>
          </a:p>
          <a:p>
            <a:endParaRPr lang="en-US" dirty="0"/>
          </a:p>
        </p:txBody>
      </p:sp>
      <p:pic>
        <p:nvPicPr>
          <p:cNvPr id="8" name="Content Placeholder 4">
            <a:extLst>
              <a:ext uri="{FF2B5EF4-FFF2-40B4-BE49-F238E27FC236}">
                <a16:creationId xmlns:a16="http://schemas.microsoft.com/office/drawing/2014/main" id="{06CEE71E-C834-471B-B0BB-4D8E0618FAFF}"/>
              </a:ext>
            </a:extLst>
          </p:cNvPr>
          <p:cNvPicPr>
            <a:picLocks noChangeAspect="1"/>
          </p:cNvPicPr>
          <p:nvPr/>
        </p:nvPicPr>
        <p:blipFill>
          <a:blip r:embed="rId2"/>
          <a:stretch>
            <a:fillRect/>
          </a:stretch>
        </p:blipFill>
        <p:spPr>
          <a:xfrm>
            <a:off x="0" y="266224"/>
            <a:ext cx="4291730" cy="4351338"/>
          </a:xfrm>
          <a:prstGeom prst="rect">
            <a:avLst/>
          </a:prstGeom>
        </p:spPr>
      </p:pic>
    </p:spTree>
    <p:extLst>
      <p:ext uri="{BB962C8B-B14F-4D97-AF65-F5344CB8AC3E}">
        <p14:creationId xmlns:p14="http://schemas.microsoft.com/office/powerpoint/2010/main" val="7126994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1219-2480-C6BF-7EF4-6662D5CE0E3E}"/>
              </a:ext>
            </a:extLst>
          </p:cNvPr>
          <p:cNvSpPr>
            <a:spLocks noGrp="1"/>
          </p:cNvSpPr>
          <p:nvPr>
            <p:ph type="title"/>
          </p:nvPr>
        </p:nvSpPr>
        <p:spPr/>
        <p:txBody>
          <a:bodyPr/>
          <a:lstStyle/>
          <a:p>
            <a:endParaRPr lang="en-US"/>
          </a:p>
        </p:txBody>
      </p:sp>
      <p:pic>
        <p:nvPicPr>
          <p:cNvPr id="5" name="Content Placeholder 4" descr="A group of kids holding hands&#10;&#10;Description automatically generated">
            <a:extLst>
              <a:ext uri="{FF2B5EF4-FFF2-40B4-BE49-F238E27FC236}">
                <a16:creationId xmlns:a16="http://schemas.microsoft.com/office/drawing/2014/main" id="{99D9E52E-CEA0-AC92-9D02-87E2EBAF3550}"/>
              </a:ext>
            </a:extLst>
          </p:cNvPr>
          <p:cNvPicPr>
            <a:picLocks noGrp="1" noChangeAspect="1"/>
          </p:cNvPicPr>
          <p:nvPr>
            <p:ph idx="1"/>
          </p:nvPr>
        </p:nvPicPr>
        <p:blipFill>
          <a:blip r:embed="rId2"/>
          <a:stretch>
            <a:fillRect/>
          </a:stretch>
        </p:blipFill>
        <p:spPr>
          <a:xfrm>
            <a:off x="547566" y="365124"/>
            <a:ext cx="9917234" cy="6244185"/>
          </a:xfrm>
        </p:spPr>
      </p:pic>
    </p:spTree>
    <p:extLst>
      <p:ext uri="{BB962C8B-B14F-4D97-AF65-F5344CB8AC3E}">
        <p14:creationId xmlns:p14="http://schemas.microsoft.com/office/powerpoint/2010/main" val="18813228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9CA3-B676-B102-02CD-C4F83FFB1D51}"/>
              </a:ext>
            </a:extLst>
          </p:cNvPr>
          <p:cNvSpPr>
            <a:spLocks noGrp="1"/>
          </p:cNvSpPr>
          <p:nvPr>
            <p:ph type="title"/>
          </p:nvPr>
        </p:nvSpPr>
        <p:spPr/>
        <p:txBody>
          <a:bodyPr/>
          <a:lstStyle/>
          <a:p>
            <a:endParaRPr lang="en-US"/>
          </a:p>
        </p:txBody>
      </p:sp>
      <p:pic>
        <p:nvPicPr>
          <p:cNvPr id="5" name="Content Placeholder 4" descr="A jar full of money&#10;&#10;Description automatically generated">
            <a:extLst>
              <a:ext uri="{FF2B5EF4-FFF2-40B4-BE49-F238E27FC236}">
                <a16:creationId xmlns:a16="http://schemas.microsoft.com/office/drawing/2014/main" id="{F6A7757B-46F3-C25C-1C13-7C4F2FF0FB1F}"/>
              </a:ext>
            </a:extLst>
          </p:cNvPr>
          <p:cNvPicPr>
            <a:picLocks noGrp="1" noChangeAspect="1"/>
          </p:cNvPicPr>
          <p:nvPr>
            <p:ph idx="1"/>
          </p:nvPr>
        </p:nvPicPr>
        <p:blipFill>
          <a:blip r:embed="rId2"/>
          <a:stretch>
            <a:fillRect/>
          </a:stretch>
        </p:blipFill>
        <p:spPr>
          <a:xfrm>
            <a:off x="480962" y="240665"/>
            <a:ext cx="10105757" cy="6067534"/>
          </a:xfrm>
        </p:spPr>
      </p:pic>
    </p:spTree>
    <p:extLst>
      <p:ext uri="{BB962C8B-B14F-4D97-AF65-F5344CB8AC3E}">
        <p14:creationId xmlns:p14="http://schemas.microsoft.com/office/powerpoint/2010/main" val="17616887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47B8-13D2-9464-215A-8301DCFE911C}"/>
              </a:ext>
            </a:extLst>
          </p:cNvPr>
          <p:cNvSpPr>
            <a:spLocks noGrp="1"/>
          </p:cNvSpPr>
          <p:nvPr>
            <p:ph type="title"/>
          </p:nvPr>
        </p:nvSpPr>
        <p:spPr/>
        <p:txBody>
          <a:bodyPr/>
          <a:lstStyle/>
          <a:p>
            <a:endParaRPr lang="en-US"/>
          </a:p>
        </p:txBody>
      </p:sp>
      <p:pic>
        <p:nvPicPr>
          <p:cNvPr id="5" name="Content Placeholder 4" descr="A diagram of logos and symbols&#10;&#10;Description automatically generated">
            <a:extLst>
              <a:ext uri="{FF2B5EF4-FFF2-40B4-BE49-F238E27FC236}">
                <a16:creationId xmlns:a16="http://schemas.microsoft.com/office/drawing/2014/main" id="{C054370F-6D5B-32BB-0738-9AA9B41CA2AD}"/>
              </a:ext>
            </a:extLst>
          </p:cNvPr>
          <p:cNvPicPr>
            <a:picLocks noGrp="1" noChangeAspect="1"/>
          </p:cNvPicPr>
          <p:nvPr>
            <p:ph idx="1"/>
          </p:nvPr>
        </p:nvPicPr>
        <p:blipFill>
          <a:blip r:embed="rId2"/>
          <a:stretch>
            <a:fillRect/>
          </a:stretch>
        </p:blipFill>
        <p:spPr>
          <a:xfrm>
            <a:off x="485022" y="260985"/>
            <a:ext cx="9664818" cy="6266640"/>
          </a:xfrm>
        </p:spPr>
      </p:pic>
    </p:spTree>
    <p:extLst>
      <p:ext uri="{BB962C8B-B14F-4D97-AF65-F5344CB8AC3E}">
        <p14:creationId xmlns:p14="http://schemas.microsoft.com/office/powerpoint/2010/main" val="246391346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CD231-602C-FA4A-3407-1D103C916739}"/>
              </a:ext>
            </a:extLst>
          </p:cNvPr>
          <p:cNvSpPr>
            <a:spLocks noGrp="1"/>
          </p:cNvSpPr>
          <p:nvPr>
            <p:ph type="title"/>
          </p:nvPr>
        </p:nvSpPr>
        <p:spPr/>
        <p:txBody>
          <a:bodyPr/>
          <a:lstStyle/>
          <a:p>
            <a:endParaRPr lang="en-US"/>
          </a:p>
        </p:txBody>
      </p:sp>
      <p:pic>
        <p:nvPicPr>
          <p:cNvPr id="5" name="Content Placeholder 4" descr="A close-up of a text&#10;&#10;Description automatically generated">
            <a:extLst>
              <a:ext uri="{FF2B5EF4-FFF2-40B4-BE49-F238E27FC236}">
                <a16:creationId xmlns:a16="http://schemas.microsoft.com/office/drawing/2014/main" id="{5F738614-F14B-C706-A2CA-87E5A8538BDD}"/>
              </a:ext>
            </a:extLst>
          </p:cNvPr>
          <p:cNvPicPr>
            <a:picLocks noGrp="1" noChangeAspect="1"/>
          </p:cNvPicPr>
          <p:nvPr>
            <p:ph idx="1"/>
          </p:nvPr>
        </p:nvPicPr>
        <p:blipFill>
          <a:blip r:embed="rId2"/>
          <a:stretch>
            <a:fillRect/>
          </a:stretch>
        </p:blipFill>
        <p:spPr>
          <a:xfrm>
            <a:off x="279124" y="98425"/>
            <a:ext cx="10653036" cy="6489536"/>
          </a:xfrm>
        </p:spPr>
      </p:pic>
    </p:spTree>
    <p:extLst>
      <p:ext uri="{BB962C8B-B14F-4D97-AF65-F5344CB8AC3E}">
        <p14:creationId xmlns:p14="http://schemas.microsoft.com/office/powerpoint/2010/main" val="27923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2887-47C2-D3DC-4D74-C5302E24F2D5}"/>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7476813B-3004-590B-7578-C10933854714}"/>
              </a:ext>
            </a:extLst>
          </p:cNvPr>
          <p:cNvPicPr>
            <a:picLocks noGrp="1" noChangeAspect="1"/>
          </p:cNvPicPr>
          <p:nvPr>
            <p:ph idx="1"/>
          </p:nvPr>
        </p:nvPicPr>
        <p:blipFill>
          <a:blip r:embed="rId2"/>
          <a:stretch>
            <a:fillRect/>
          </a:stretch>
        </p:blipFill>
        <p:spPr>
          <a:xfrm>
            <a:off x="273618" y="365125"/>
            <a:ext cx="11440861" cy="5542016"/>
          </a:xfrm>
        </p:spPr>
      </p:pic>
      <p:pic>
        <p:nvPicPr>
          <p:cNvPr id="7" name="Picture 6" descr="A dolphin and text on a white background&#10;&#10;Description automatically generated">
            <a:extLst>
              <a:ext uri="{FF2B5EF4-FFF2-40B4-BE49-F238E27FC236}">
                <a16:creationId xmlns:a16="http://schemas.microsoft.com/office/drawing/2014/main" id="{77DF880D-6980-3BA6-38CD-44E53318D304}"/>
              </a:ext>
            </a:extLst>
          </p:cNvPr>
          <p:cNvPicPr>
            <a:picLocks noChangeAspect="1"/>
          </p:cNvPicPr>
          <p:nvPr/>
        </p:nvPicPr>
        <p:blipFill>
          <a:blip r:embed="rId3"/>
          <a:stretch>
            <a:fillRect/>
          </a:stretch>
        </p:blipFill>
        <p:spPr>
          <a:xfrm>
            <a:off x="8501449" y="538480"/>
            <a:ext cx="3393370" cy="1817707"/>
          </a:xfrm>
          <a:prstGeom prst="rect">
            <a:avLst/>
          </a:prstGeom>
        </p:spPr>
      </p:pic>
    </p:spTree>
    <p:extLst>
      <p:ext uri="{BB962C8B-B14F-4D97-AF65-F5344CB8AC3E}">
        <p14:creationId xmlns:p14="http://schemas.microsoft.com/office/powerpoint/2010/main" val="28733015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757E-01DE-D2D1-3103-C2F73560A62A}"/>
              </a:ext>
            </a:extLst>
          </p:cNvPr>
          <p:cNvSpPr>
            <a:spLocks noGrp="1"/>
          </p:cNvSpPr>
          <p:nvPr>
            <p:ph type="title"/>
          </p:nvPr>
        </p:nvSpPr>
        <p:spPr/>
        <p:txBody>
          <a:bodyPr/>
          <a:lstStyle/>
          <a:p>
            <a:endParaRPr lang="en-US"/>
          </a:p>
        </p:txBody>
      </p:sp>
      <p:pic>
        <p:nvPicPr>
          <p:cNvPr id="7" name="Picture 6" descr="A white background with black text&#10;&#10;Description automatically generated">
            <a:extLst>
              <a:ext uri="{FF2B5EF4-FFF2-40B4-BE49-F238E27FC236}">
                <a16:creationId xmlns:a16="http://schemas.microsoft.com/office/drawing/2014/main" id="{A1FFBA31-960C-D700-1B4D-A587B5696883}"/>
              </a:ext>
            </a:extLst>
          </p:cNvPr>
          <p:cNvPicPr>
            <a:picLocks noChangeAspect="1"/>
          </p:cNvPicPr>
          <p:nvPr/>
        </p:nvPicPr>
        <p:blipFill>
          <a:blip r:embed="rId2"/>
          <a:stretch>
            <a:fillRect/>
          </a:stretch>
        </p:blipFill>
        <p:spPr>
          <a:xfrm>
            <a:off x="548640" y="105177"/>
            <a:ext cx="8435849" cy="3095223"/>
          </a:xfrm>
          <a:prstGeom prst="rect">
            <a:avLst/>
          </a:prstGeom>
        </p:spPr>
      </p:pic>
      <p:pic>
        <p:nvPicPr>
          <p:cNvPr id="11" name="Picture 10" descr="A black and white sign with a person walking&#10;&#10;Description automatically generated">
            <a:extLst>
              <a:ext uri="{FF2B5EF4-FFF2-40B4-BE49-F238E27FC236}">
                <a16:creationId xmlns:a16="http://schemas.microsoft.com/office/drawing/2014/main" id="{0923E06C-1FB9-4679-64ED-463CD7D767B4}"/>
              </a:ext>
            </a:extLst>
          </p:cNvPr>
          <p:cNvPicPr>
            <a:picLocks noChangeAspect="1"/>
          </p:cNvPicPr>
          <p:nvPr/>
        </p:nvPicPr>
        <p:blipFill>
          <a:blip r:embed="rId3"/>
          <a:stretch>
            <a:fillRect/>
          </a:stretch>
        </p:blipFill>
        <p:spPr>
          <a:xfrm>
            <a:off x="957580" y="3460348"/>
            <a:ext cx="7772400" cy="3232964"/>
          </a:xfrm>
          <a:prstGeom prst="rect">
            <a:avLst/>
          </a:prstGeom>
        </p:spPr>
      </p:pic>
    </p:spTree>
    <p:extLst>
      <p:ext uri="{BB962C8B-B14F-4D97-AF65-F5344CB8AC3E}">
        <p14:creationId xmlns:p14="http://schemas.microsoft.com/office/powerpoint/2010/main" val="15791528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5133-70AB-C9BD-D696-A98C0232ED80}"/>
              </a:ext>
            </a:extLst>
          </p:cNvPr>
          <p:cNvSpPr>
            <a:spLocks noGrp="1"/>
          </p:cNvSpPr>
          <p:nvPr>
            <p:ph type="title"/>
          </p:nvPr>
        </p:nvSpPr>
        <p:spPr/>
        <p:txBody>
          <a:bodyPr/>
          <a:lstStyle/>
          <a:p>
            <a:endParaRPr lang="en-US"/>
          </a:p>
        </p:txBody>
      </p:sp>
      <p:pic>
        <p:nvPicPr>
          <p:cNvPr id="5" name="Content Placeholder 4" descr="A white paper with black text&#10;&#10;Description automatically generated">
            <a:extLst>
              <a:ext uri="{FF2B5EF4-FFF2-40B4-BE49-F238E27FC236}">
                <a16:creationId xmlns:a16="http://schemas.microsoft.com/office/drawing/2014/main" id="{566489E7-4B85-D063-4C64-0458949E4830}"/>
              </a:ext>
            </a:extLst>
          </p:cNvPr>
          <p:cNvPicPr>
            <a:picLocks noGrp="1" noChangeAspect="1"/>
          </p:cNvPicPr>
          <p:nvPr>
            <p:ph idx="1"/>
          </p:nvPr>
        </p:nvPicPr>
        <p:blipFill>
          <a:blip r:embed="rId2"/>
          <a:stretch>
            <a:fillRect/>
          </a:stretch>
        </p:blipFill>
        <p:spPr>
          <a:xfrm>
            <a:off x="375658" y="260985"/>
            <a:ext cx="11308342" cy="5631234"/>
          </a:xfrm>
        </p:spPr>
      </p:pic>
      <p:pic>
        <p:nvPicPr>
          <p:cNvPr id="7" name="Picture 6" descr="A blue eye with black text&#10;&#10;Description automatically generated">
            <a:extLst>
              <a:ext uri="{FF2B5EF4-FFF2-40B4-BE49-F238E27FC236}">
                <a16:creationId xmlns:a16="http://schemas.microsoft.com/office/drawing/2014/main" id="{FCC3C98A-54D6-B9DD-DF84-D22F9431225C}"/>
              </a:ext>
            </a:extLst>
          </p:cNvPr>
          <p:cNvPicPr>
            <a:picLocks noChangeAspect="1"/>
          </p:cNvPicPr>
          <p:nvPr/>
        </p:nvPicPr>
        <p:blipFill>
          <a:blip r:embed="rId3"/>
          <a:stretch>
            <a:fillRect/>
          </a:stretch>
        </p:blipFill>
        <p:spPr>
          <a:xfrm>
            <a:off x="8136820" y="4386688"/>
            <a:ext cx="3455740" cy="2210327"/>
          </a:xfrm>
          <a:prstGeom prst="rect">
            <a:avLst/>
          </a:prstGeom>
        </p:spPr>
      </p:pic>
    </p:spTree>
    <p:extLst>
      <p:ext uri="{BB962C8B-B14F-4D97-AF65-F5344CB8AC3E}">
        <p14:creationId xmlns:p14="http://schemas.microsoft.com/office/powerpoint/2010/main" val="6114537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0524-0266-6CBF-7186-574C2A0FD8AE}"/>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56837A0B-B542-E5A2-2AAD-1F3648A3DD9A}"/>
              </a:ext>
            </a:extLst>
          </p:cNvPr>
          <p:cNvPicPr>
            <a:picLocks noGrp="1" noChangeAspect="1"/>
          </p:cNvPicPr>
          <p:nvPr>
            <p:ph idx="1"/>
          </p:nvPr>
        </p:nvPicPr>
        <p:blipFill>
          <a:blip r:embed="rId2"/>
          <a:stretch>
            <a:fillRect/>
          </a:stretch>
        </p:blipFill>
        <p:spPr>
          <a:xfrm>
            <a:off x="584200" y="257665"/>
            <a:ext cx="10515600" cy="3971898"/>
          </a:xfrm>
        </p:spPr>
      </p:pic>
    </p:spTree>
    <p:extLst>
      <p:ext uri="{BB962C8B-B14F-4D97-AF65-F5344CB8AC3E}">
        <p14:creationId xmlns:p14="http://schemas.microsoft.com/office/powerpoint/2010/main" val="14994738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AEB49-52F9-D978-34D1-DAD45150C586}"/>
              </a:ext>
            </a:extLst>
          </p:cNvPr>
          <p:cNvSpPr>
            <a:spLocks noGrp="1"/>
          </p:cNvSpPr>
          <p:nvPr>
            <p:ph type="title"/>
          </p:nvPr>
        </p:nvSpPr>
        <p:spPr/>
        <p:txBody>
          <a:bodyPr>
            <a:normAutofit/>
          </a:bodyPr>
          <a:lstStyle/>
          <a:p>
            <a:r>
              <a:rPr lang="en-US" dirty="0"/>
              <a:t>[Exercise] Choose a Database for a given problem</a:t>
            </a:r>
          </a:p>
        </p:txBody>
      </p:sp>
      <p:pic>
        <p:nvPicPr>
          <p:cNvPr id="4" name="Picture 3" descr="A diagram of logos and symbols&#10;&#10;Description automatically generated">
            <a:extLst>
              <a:ext uri="{FF2B5EF4-FFF2-40B4-BE49-F238E27FC236}">
                <a16:creationId xmlns:a16="http://schemas.microsoft.com/office/drawing/2014/main" id="{4FA35087-1212-5345-0361-4DBAA80A5053}"/>
              </a:ext>
            </a:extLst>
          </p:cNvPr>
          <p:cNvPicPr>
            <a:picLocks noChangeAspect="1"/>
          </p:cNvPicPr>
          <p:nvPr/>
        </p:nvPicPr>
        <p:blipFill>
          <a:blip r:embed="rId2"/>
          <a:stretch>
            <a:fillRect/>
          </a:stretch>
        </p:blipFill>
        <p:spPr>
          <a:xfrm>
            <a:off x="2893577" y="2062480"/>
            <a:ext cx="6575542" cy="4667012"/>
          </a:xfrm>
          <a:prstGeom prst="rect">
            <a:avLst/>
          </a:prstGeom>
        </p:spPr>
      </p:pic>
      <p:sp>
        <p:nvSpPr>
          <p:cNvPr id="5" name="TextBox 4">
            <a:extLst>
              <a:ext uri="{FF2B5EF4-FFF2-40B4-BE49-F238E27FC236}">
                <a16:creationId xmlns:a16="http://schemas.microsoft.com/office/drawing/2014/main" id="{F1DAEA32-EA03-D24F-2C04-04965DA3BF86}"/>
              </a:ext>
            </a:extLst>
          </p:cNvPr>
          <p:cNvSpPr txBox="1"/>
          <p:nvPr/>
        </p:nvSpPr>
        <p:spPr>
          <a:xfrm>
            <a:off x="9895840" y="6360160"/>
            <a:ext cx="1216936" cy="369332"/>
          </a:xfrm>
          <a:prstGeom prst="rect">
            <a:avLst/>
          </a:prstGeom>
          <a:noFill/>
        </p:spPr>
        <p:txBody>
          <a:bodyPr wrap="none" rtlCol="0">
            <a:spAutoFit/>
          </a:bodyPr>
          <a:lstStyle/>
          <a:p>
            <a:r>
              <a:rPr lang="en-US" dirty="0"/>
              <a:t>Mongo DB</a:t>
            </a:r>
          </a:p>
        </p:txBody>
      </p:sp>
    </p:spTree>
    <p:extLst>
      <p:ext uri="{BB962C8B-B14F-4D97-AF65-F5344CB8AC3E}">
        <p14:creationId xmlns:p14="http://schemas.microsoft.com/office/powerpoint/2010/main" val="424361939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24DB1-60B6-0857-AACA-46020114C53D}"/>
              </a:ext>
            </a:extLst>
          </p:cNvPr>
          <p:cNvSpPr>
            <a:spLocks noGrp="1"/>
          </p:cNvSpPr>
          <p:nvPr>
            <p:ph type="title"/>
          </p:nvPr>
        </p:nvSpPr>
        <p:spPr>
          <a:xfrm>
            <a:off x="863600" y="365125"/>
            <a:ext cx="10490200" cy="5598795"/>
          </a:xfrm>
        </p:spPr>
        <p:txBody>
          <a:bodyPr/>
          <a:lstStyle/>
          <a:p>
            <a:r>
              <a:rPr lang="en-US" dirty="0"/>
              <a:t>Querying your data interactively</a:t>
            </a:r>
          </a:p>
        </p:txBody>
      </p:sp>
    </p:spTree>
    <p:extLst>
      <p:ext uri="{BB962C8B-B14F-4D97-AF65-F5344CB8AC3E}">
        <p14:creationId xmlns:p14="http://schemas.microsoft.com/office/powerpoint/2010/main" val="3456798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E16B-868B-2F82-A1D7-E6EBD6E13DA4}"/>
              </a:ext>
            </a:extLst>
          </p:cNvPr>
          <p:cNvSpPr>
            <a:spLocks noGrp="1"/>
          </p:cNvSpPr>
          <p:nvPr>
            <p:ph type="title"/>
          </p:nvPr>
        </p:nvSpPr>
        <p:spPr>
          <a:xfrm>
            <a:off x="741680" y="365125"/>
            <a:ext cx="10612120" cy="5405755"/>
          </a:xfrm>
        </p:spPr>
        <p:txBody>
          <a:bodyPr/>
          <a:lstStyle/>
          <a:p>
            <a:r>
              <a:rPr lang="en-US" dirty="0"/>
              <a:t>Learn all the buzzwords and Install the Hortonworks Data Platform Sandbox</a:t>
            </a:r>
          </a:p>
        </p:txBody>
      </p:sp>
    </p:spTree>
    <p:extLst>
      <p:ext uri="{BB962C8B-B14F-4D97-AF65-F5344CB8AC3E}">
        <p14:creationId xmlns:p14="http://schemas.microsoft.com/office/powerpoint/2010/main" val="2534206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75E5-8CB4-F8B6-2741-7EA8C588A8D9}"/>
              </a:ext>
            </a:extLst>
          </p:cNvPr>
          <p:cNvSpPr>
            <a:spLocks noGrp="1"/>
          </p:cNvSpPr>
          <p:nvPr>
            <p:ph type="title"/>
          </p:nvPr>
        </p:nvSpPr>
        <p:spPr/>
        <p:txBody>
          <a:bodyPr/>
          <a:lstStyle/>
          <a:p>
            <a:endParaRPr lang="en-US" dirty="0"/>
          </a:p>
        </p:txBody>
      </p:sp>
      <p:pic>
        <p:nvPicPr>
          <p:cNvPr id="5" name="Content Placeholder 4" descr="A diagram of a computer server&#10;&#10;Description automatically generated">
            <a:extLst>
              <a:ext uri="{FF2B5EF4-FFF2-40B4-BE49-F238E27FC236}">
                <a16:creationId xmlns:a16="http://schemas.microsoft.com/office/drawing/2014/main" id="{5D94650C-25CD-6035-6B4E-915593451BB9}"/>
              </a:ext>
            </a:extLst>
          </p:cNvPr>
          <p:cNvPicPr>
            <a:picLocks noGrp="1" noChangeAspect="1"/>
          </p:cNvPicPr>
          <p:nvPr>
            <p:ph idx="1"/>
          </p:nvPr>
        </p:nvPicPr>
        <p:blipFill>
          <a:blip r:embed="rId2"/>
          <a:stretch>
            <a:fillRect/>
          </a:stretch>
        </p:blipFill>
        <p:spPr>
          <a:xfrm>
            <a:off x="172741" y="108585"/>
            <a:ext cx="4693878" cy="4351338"/>
          </a:xfrm>
        </p:spPr>
      </p:pic>
      <p:pic>
        <p:nvPicPr>
          <p:cNvPr id="7" name="Picture 6">
            <a:extLst>
              <a:ext uri="{FF2B5EF4-FFF2-40B4-BE49-F238E27FC236}">
                <a16:creationId xmlns:a16="http://schemas.microsoft.com/office/drawing/2014/main" id="{AB16BC14-6722-FCC3-D561-D62FA364CAB3}"/>
              </a:ext>
            </a:extLst>
          </p:cNvPr>
          <p:cNvPicPr>
            <a:picLocks noChangeAspect="1"/>
          </p:cNvPicPr>
          <p:nvPr/>
        </p:nvPicPr>
        <p:blipFill>
          <a:blip r:embed="rId3"/>
          <a:stretch>
            <a:fillRect/>
          </a:stretch>
        </p:blipFill>
        <p:spPr>
          <a:xfrm>
            <a:off x="6089547" y="965199"/>
            <a:ext cx="6029309" cy="5784215"/>
          </a:xfrm>
          <a:prstGeom prst="rect">
            <a:avLst/>
          </a:prstGeom>
        </p:spPr>
      </p:pic>
    </p:spTree>
    <p:extLst>
      <p:ext uri="{BB962C8B-B14F-4D97-AF65-F5344CB8AC3E}">
        <p14:creationId xmlns:p14="http://schemas.microsoft.com/office/powerpoint/2010/main" val="244111411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91AD-E4FC-B156-6EF7-A72485A9C741}"/>
              </a:ext>
            </a:extLst>
          </p:cNvPr>
          <p:cNvSpPr>
            <a:spLocks noGrp="1"/>
          </p:cNvSpPr>
          <p:nvPr>
            <p:ph type="title"/>
          </p:nvPr>
        </p:nvSpPr>
        <p:spPr/>
        <p:txBody>
          <a:bodyPr/>
          <a:lstStyle/>
          <a:p>
            <a:endParaRPr lang="en-US"/>
          </a:p>
        </p:txBody>
      </p:sp>
      <p:pic>
        <p:nvPicPr>
          <p:cNvPr id="5" name="Content Placeholder 4" descr="A yellow background with black text&#10;&#10;Description automatically generated">
            <a:extLst>
              <a:ext uri="{FF2B5EF4-FFF2-40B4-BE49-F238E27FC236}">
                <a16:creationId xmlns:a16="http://schemas.microsoft.com/office/drawing/2014/main" id="{9FE0B43C-C4E4-3912-2644-8A477C67DAFB}"/>
              </a:ext>
            </a:extLst>
          </p:cNvPr>
          <p:cNvPicPr>
            <a:picLocks noGrp="1" noChangeAspect="1"/>
          </p:cNvPicPr>
          <p:nvPr>
            <p:ph idx="1"/>
          </p:nvPr>
        </p:nvPicPr>
        <p:blipFill>
          <a:blip r:embed="rId2"/>
          <a:stretch>
            <a:fillRect/>
          </a:stretch>
        </p:blipFill>
        <p:spPr>
          <a:xfrm>
            <a:off x="5405120" y="2661920"/>
            <a:ext cx="6659880" cy="2497455"/>
          </a:xfrm>
        </p:spPr>
      </p:pic>
      <p:pic>
        <p:nvPicPr>
          <p:cNvPr id="7" name="Picture 6" descr="A screenshot of a yellow background with logos&#10;&#10;Description automatically generated">
            <a:extLst>
              <a:ext uri="{FF2B5EF4-FFF2-40B4-BE49-F238E27FC236}">
                <a16:creationId xmlns:a16="http://schemas.microsoft.com/office/drawing/2014/main" id="{54703AD4-F4F5-E1A8-E343-A18CD4ED5C59}"/>
              </a:ext>
            </a:extLst>
          </p:cNvPr>
          <p:cNvPicPr>
            <a:picLocks noChangeAspect="1"/>
          </p:cNvPicPr>
          <p:nvPr/>
        </p:nvPicPr>
        <p:blipFill>
          <a:blip r:embed="rId3"/>
          <a:stretch>
            <a:fillRect/>
          </a:stretch>
        </p:blipFill>
        <p:spPr>
          <a:xfrm>
            <a:off x="127000" y="0"/>
            <a:ext cx="5005248" cy="5323840"/>
          </a:xfrm>
          <a:prstGeom prst="rect">
            <a:avLst/>
          </a:prstGeom>
        </p:spPr>
      </p:pic>
      <p:sp>
        <p:nvSpPr>
          <p:cNvPr id="8" name="TextBox 7">
            <a:extLst>
              <a:ext uri="{FF2B5EF4-FFF2-40B4-BE49-F238E27FC236}">
                <a16:creationId xmlns:a16="http://schemas.microsoft.com/office/drawing/2014/main" id="{5771E527-773D-4D07-A276-1FC3D7F1B8B6}"/>
              </a:ext>
            </a:extLst>
          </p:cNvPr>
          <p:cNvSpPr txBox="1"/>
          <p:nvPr/>
        </p:nvSpPr>
        <p:spPr>
          <a:xfrm>
            <a:off x="589280" y="6228080"/>
            <a:ext cx="5107488" cy="646331"/>
          </a:xfrm>
          <a:prstGeom prst="rect">
            <a:avLst/>
          </a:prstGeom>
          <a:noFill/>
        </p:spPr>
        <p:txBody>
          <a:bodyPr wrap="none" rtlCol="0">
            <a:spAutoFit/>
          </a:bodyPr>
          <a:lstStyle/>
          <a:p>
            <a:r>
              <a:rPr lang="en-US" dirty="0"/>
              <a:t>Presto can talk with Cassandra and not </a:t>
            </a:r>
            <a:r>
              <a:rPr lang="en-US" dirty="0" err="1"/>
              <a:t>mongodb</a:t>
            </a:r>
            <a:r>
              <a:rPr lang="en-US" dirty="0"/>
              <a:t>,</a:t>
            </a:r>
          </a:p>
          <a:p>
            <a:r>
              <a:rPr lang="en-US" dirty="0"/>
              <a:t>Drill can talk with </a:t>
            </a:r>
            <a:r>
              <a:rPr lang="en-US" dirty="0" err="1"/>
              <a:t>mongodb</a:t>
            </a:r>
            <a:r>
              <a:rPr lang="en-US" dirty="0"/>
              <a:t> and not </a:t>
            </a:r>
            <a:r>
              <a:rPr lang="en-US" dirty="0" err="1"/>
              <a:t>cassandra</a:t>
            </a:r>
            <a:endParaRPr lang="en-US" dirty="0"/>
          </a:p>
        </p:txBody>
      </p:sp>
    </p:spTree>
    <p:extLst>
      <p:ext uri="{BB962C8B-B14F-4D97-AF65-F5344CB8AC3E}">
        <p14:creationId xmlns:p14="http://schemas.microsoft.com/office/powerpoint/2010/main" val="19234282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623A7-9D1F-FA02-3208-7581FD6AFA06}"/>
              </a:ext>
            </a:extLst>
          </p:cNvPr>
          <p:cNvSpPr>
            <a:spLocks noGrp="1"/>
          </p:cNvSpPr>
          <p:nvPr>
            <p:ph type="title"/>
          </p:nvPr>
        </p:nvSpPr>
        <p:spPr/>
        <p:txBody>
          <a:bodyPr/>
          <a:lstStyle/>
          <a:p>
            <a:endParaRPr lang="en-US"/>
          </a:p>
        </p:txBody>
      </p:sp>
      <p:pic>
        <p:nvPicPr>
          <p:cNvPr id="5" name="Content Placeholder 4" descr="A white card with text and words&#10;&#10;Description automatically generated">
            <a:extLst>
              <a:ext uri="{FF2B5EF4-FFF2-40B4-BE49-F238E27FC236}">
                <a16:creationId xmlns:a16="http://schemas.microsoft.com/office/drawing/2014/main" id="{7ECEDAA5-AC2E-B113-F59C-8D9994FEC4F2}"/>
              </a:ext>
            </a:extLst>
          </p:cNvPr>
          <p:cNvPicPr>
            <a:picLocks noGrp="1" noChangeAspect="1"/>
          </p:cNvPicPr>
          <p:nvPr>
            <p:ph idx="1"/>
          </p:nvPr>
        </p:nvPicPr>
        <p:blipFill>
          <a:blip r:embed="rId2"/>
          <a:stretch>
            <a:fillRect/>
          </a:stretch>
        </p:blipFill>
        <p:spPr>
          <a:xfrm>
            <a:off x="205222" y="250824"/>
            <a:ext cx="11306058" cy="6494315"/>
          </a:xfrm>
        </p:spPr>
      </p:pic>
    </p:spTree>
    <p:extLst>
      <p:ext uri="{BB962C8B-B14F-4D97-AF65-F5344CB8AC3E}">
        <p14:creationId xmlns:p14="http://schemas.microsoft.com/office/powerpoint/2010/main" val="13536442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C6B4-519D-1E66-D109-66F8FF54186F}"/>
              </a:ext>
            </a:extLst>
          </p:cNvPr>
          <p:cNvSpPr>
            <a:spLocks noGrp="1"/>
          </p:cNvSpPr>
          <p:nvPr>
            <p:ph type="title"/>
          </p:nvPr>
        </p:nvSpPr>
        <p:spPr/>
        <p:txBody>
          <a:bodyPr/>
          <a:lstStyle/>
          <a:p>
            <a:endParaRPr lang="en-US"/>
          </a:p>
        </p:txBody>
      </p:sp>
      <p:pic>
        <p:nvPicPr>
          <p:cNvPr id="5" name="Content Placeholder 4" descr="A close-up of a logo&#10;&#10;Description automatically generated">
            <a:extLst>
              <a:ext uri="{FF2B5EF4-FFF2-40B4-BE49-F238E27FC236}">
                <a16:creationId xmlns:a16="http://schemas.microsoft.com/office/drawing/2014/main" id="{66C4E28A-C18C-500A-06C4-E36954F39A10}"/>
              </a:ext>
            </a:extLst>
          </p:cNvPr>
          <p:cNvPicPr>
            <a:picLocks noGrp="1" noChangeAspect="1"/>
          </p:cNvPicPr>
          <p:nvPr>
            <p:ph idx="1"/>
          </p:nvPr>
        </p:nvPicPr>
        <p:blipFill>
          <a:blip r:embed="rId2"/>
          <a:stretch>
            <a:fillRect/>
          </a:stretch>
        </p:blipFill>
        <p:spPr>
          <a:xfrm>
            <a:off x="185868" y="210185"/>
            <a:ext cx="10939331" cy="6353454"/>
          </a:xfrm>
        </p:spPr>
      </p:pic>
    </p:spTree>
    <p:extLst>
      <p:ext uri="{BB962C8B-B14F-4D97-AF65-F5344CB8AC3E}">
        <p14:creationId xmlns:p14="http://schemas.microsoft.com/office/powerpoint/2010/main" val="220108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64E5-089E-7649-A9AA-DBD8624263B3}"/>
              </a:ext>
            </a:extLst>
          </p:cNvPr>
          <p:cNvSpPr>
            <a:spLocks noGrp="1"/>
          </p:cNvSpPr>
          <p:nvPr>
            <p:ph type="title"/>
          </p:nvPr>
        </p:nvSpPr>
        <p:spPr/>
        <p:txBody>
          <a:bodyPr/>
          <a:lstStyle/>
          <a:p>
            <a:endParaRPr lang="en-US"/>
          </a:p>
        </p:txBody>
      </p:sp>
      <p:pic>
        <p:nvPicPr>
          <p:cNvPr id="5" name="Content Placeholder 4" descr="A white text on a white background&#10;&#10;Description automatically generated">
            <a:extLst>
              <a:ext uri="{FF2B5EF4-FFF2-40B4-BE49-F238E27FC236}">
                <a16:creationId xmlns:a16="http://schemas.microsoft.com/office/drawing/2014/main" id="{0BAB5201-2AEC-C787-D4F7-44F38AB10D9A}"/>
              </a:ext>
            </a:extLst>
          </p:cNvPr>
          <p:cNvPicPr>
            <a:picLocks noGrp="1" noChangeAspect="1"/>
          </p:cNvPicPr>
          <p:nvPr>
            <p:ph idx="1"/>
          </p:nvPr>
        </p:nvPicPr>
        <p:blipFill>
          <a:blip r:embed="rId2"/>
          <a:stretch>
            <a:fillRect/>
          </a:stretch>
        </p:blipFill>
        <p:spPr>
          <a:xfrm>
            <a:off x="341544" y="365125"/>
            <a:ext cx="11281496" cy="6268632"/>
          </a:xfrm>
        </p:spPr>
      </p:pic>
      <p:pic>
        <p:nvPicPr>
          <p:cNvPr id="7" name="Picture 6" descr="A white background with black text&#10;&#10;Description automatically generated">
            <a:extLst>
              <a:ext uri="{FF2B5EF4-FFF2-40B4-BE49-F238E27FC236}">
                <a16:creationId xmlns:a16="http://schemas.microsoft.com/office/drawing/2014/main" id="{6B6ACFA1-2A99-B57A-8836-E955E7F3878E}"/>
              </a:ext>
            </a:extLst>
          </p:cNvPr>
          <p:cNvPicPr>
            <a:picLocks noChangeAspect="1"/>
          </p:cNvPicPr>
          <p:nvPr/>
        </p:nvPicPr>
        <p:blipFill>
          <a:blip r:embed="rId3"/>
          <a:stretch>
            <a:fillRect/>
          </a:stretch>
        </p:blipFill>
        <p:spPr>
          <a:xfrm>
            <a:off x="341544" y="4257784"/>
            <a:ext cx="8589096" cy="2469945"/>
          </a:xfrm>
          <a:prstGeom prst="rect">
            <a:avLst/>
          </a:prstGeom>
        </p:spPr>
      </p:pic>
    </p:spTree>
    <p:extLst>
      <p:ext uri="{BB962C8B-B14F-4D97-AF65-F5344CB8AC3E}">
        <p14:creationId xmlns:p14="http://schemas.microsoft.com/office/powerpoint/2010/main" val="87197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9E753-B69D-F452-E0FB-5F502A855419}"/>
              </a:ext>
            </a:extLst>
          </p:cNvPr>
          <p:cNvSpPr>
            <a:spLocks noGrp="1"/>
          </p:cNvSpPr>
          <p:nvPr>
            <p:ph type="title"/>
          </p:nvPr>
        </p:nvSpPr>
        <p:spPr/>
        <p:txBody>
          <a:bodyPr/>
          <a:lstStyle/>
          <a:p>
            <a:endParaRPr lang="en-US"/>
          </a:p>
        </p:txBody>
      </p:sp>
      <p:pic>
        <p:nvPicPr>
          <p:cNvPr id="5" name="Content Placeholder 4" descr="A screenshot of a computer game&#10;&#10;Description automatically generated">
            <a:extLst>
              <a:ext uri="{FF2B5EF4-FFF2-40B4-BE49-F238E27FC236}">
                <a16:creationId xmlns:a16="http://schemas.microsoft.com/office/drawing/2014/main" id="{90F1146B-B9FF-FE85-F811-818231F998DB}"/>
              </a:ext>
            </a:extLst>
          </p:cNvPr>
          <p:cNvPicPr>
            <a:picLocks noGrp="1" noChangeAspect="1"/>
          </p:cNvPicPr>
          <p:nvPr>
            <p:ph idx="1"/>
          </p:nvPr>
        </p:nvPicPr>
        <p:blipFill>
          <a:blip r:embed="rId2"/>
          <a:stretch>
            <a:fillRect/>
          </a:stretch>
        </p:blipFill>
        <p:spPr>
          <a:xfrm>
            <a:off x="691372" y="365124"/>
            <a:ext cx="9712467" cy="6172503"/>
          </a:xfrm>
        </p:spPr>
      </p:pic>
    </p:spTree>
    <p:extLst>
      <p:ext uri="{BB962C8B-B14F-4D97-AF65-F5344CB8AC3E}">
        <p14:creationId xmlns:p14="http://schemas.microsoft.com/office/powerpoint/2010/main" val="33459260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C43A-3E17-37F8-12CE-5F0BE01D0E85}"/>
              </a:ext>
            </a:extLst>
          </p:cNvPr>
          <p:cNvSpPr>
            <a:spLocks noGrp="1"/>
          </p:cNvSpPr>
          <p:nvPr>
            <p:ph type="title"/>
          </p:nvPr>
        </p:nvSpPr>
        <p:spPr/>
        <p:txBody>
          <a:bodyPr/>
          <a:lstStyle/>
          <a:p>
            <a:endParaRPr lang="en-US"/>
          </a:p>
        </p:txBody>
      </p:sp>
      <p:pic>
        <p:nvPicPr>
          <p:cNvPr id="5" name="Content Placeholder 4" descr="A white card with text and a drill&#10;&#10;Description automatically generated">
            <a:extLst>
              <a:ext uri="{FF2B5EF4-FFF2-40B4-BE49-F238E27FC236}">
                <a16:creationId xmlns:a16="http://schemas.microsoft.com/office/drawing/2014/main" id="{2901A7D5-51E6-8ED1-87F1-D42B17BD4AA3}"/>
              </a:ext>
            </a:extLst>
          </p:cNvPr>
          <p:cNvPicPr>
            <a:picLocks noGrp="1" noChangeAspect="1"/>
          </p:cNvPicPr>
          <p:nvPr>
            <p:ph idx="1"/>
          </p:nvPr>
        </p:nvPicPr>
        <p:blipFill>
          <a:blip r:embed="rId2"/>
          <a:stretch>
            <a:fillRect/>
          </a:stretch>
        </p:blipFill>
        <p:spPr>
          <a:xfrm>
            <a:off x="838200" y="250824"/>
            <a:ext cx="9603767" cy="6152703"/>
          </a:xfrm>
        </p:spPr>
      </p:pic>
    </p:spTree>
    <p:extLst>
      <p:ext uri="{BB962C8B-B14F-4D97-AF65-F5344CB8AC3E}">
        <p14:creationId xmlns:p14="http://schemas.microsoft.com/office/powerpoint/2010/main" val="14893995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97483-8AB4-9324-F527-795917091718}"/>
              </a:ext>
            </a:extLst>
          </p:cNvPr>
          <p:cNvSpPr>
            <a:spLocks noGrp="1"/>
          </p:cNvSpPr>
          <p:nvPr>
            <p:ph type="title"/>
          </p:nvPr>
        </p:nvSpPr>
        <p:spPr/>
        <p:txBody>
          <a:bodyPr/>
          <a:lstStyle/>
          <a:p>
            <a:r>
              <a:rPr lang="en-US" dirty="0"/>
              <a:t>[Activity] Setting up Drill</a:t>
            </a:r>
          </a:p>
        </p:txBody>
      </p:sp>
      <p:sp>
        <p:nvSpPr>
          <p:cNvPr id="3" name="Content Placeholder 2">
            <a:extLst>
              <a:ext uri="{FF2B5EF4-FFF2-40B4-BE49-F238E27FC236}">
                <a16:creationId xmlns:a16="http://schemas.microsoft.com/office/drawing/2014/main" id="{257BEAAE-9D11-3764-9224-AC200E29BE9D}"/>
              </a:ext>
            </a:extLst>
          </p:cNvPr>
          <p:cNvSpPr>
            <a:spLocks noGrp="1"/>
          </p:cNvSpPr>
          <p:nvPr>
            <p:ph idx="1"/>
          </p:nvPr>
        </p:nvSpPr>
        <p:spPr/>
        <p:txBody>
          <a:bodyPr/>
          <a:lstStyle/>
          <a:p>
            <a:r>
              <a:rPr lang="en-US" dirty="0"/>
              <a:t>[Activity] Querying across multiple databases with Drill</a:t>
            </a:r>
          </a:p>
          <a:p>
            <a:endParaRPr lang="en-US" dirty="0"/>
          </a:p>
        </p:txBody>
      </p:sp>
    </p:spTree>
    <p:extLst>
      <p:ext uri="{BB962C8B-B14F-4D97-AF65-F5344CB8AC3E}">
        <p14:creationId xmlns:p14="http://schemas.microsoft.com/office/powerpoint/2010/main" val="13883030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3D20-B990-898B-B709-6DB0F2E50988}"/>
              </a:ext>
            </a:extLst>
          </p:cNvPr>
          <p:cNvSpPr>
            <a:spLocks noGrp="1"/>
          </p:cNvSpPr>
          <p:nvPr>
            <p:ph type="title"/>
          </p:nvPr>
        </p:nvSpPr>
        <p:spPr/>
        <p:txBody>
          <a:bodyPr/>
          <a:lstStyle/>
          <a:p>
            <a:endParaRPr lang="en-US"/>
          </a:p>
        </p:txBody>
      </p:sp>
      <p:pic>
        <p:nvPicPr>
          <p:cNvPr id="5" name="Content Placeholder 4" descr="A yellow background with black text&#10;&#10;Description automatically generated">
            <a:extLst>
              <a:ext uri="{FF2B5EF4-FFF2-40B4-BE49-F238E27FC236}">
                <a16:creationId xmlns:a16="http://schemas.microsoft.com/office/drawing/2014/main" id="{4A8038AA-97CA-A0B2-C1A6-4CA3D40E0876}"/>
              </a:ext>
            </a:extLst>
          </p:cNvPr>
          <p:cNvPicPr>
            <a:picLocks noGrp="1" noChangeAspect="1"/>
          </p:cNvPicPr>
          <p:nvPr>
            <p:ph idx="1"/>
          </p:nvPr>
        </p:nvPicPr>
        <p:blipFill>
          <a:blip r:embed="rId2"/>
          <a:stretch>
            <a:fillRect/>
          </a:stretch>
        </p:blipFill>
        <p:spPr>
          <a:xfrm>
            <a:off x="838200" y="365125"/>
            <a:ext cx="10515600" cy="4305695"/>
          </a:xfrm>
        </p:spPr>
      </p:pic>
    </p:spTree>
    <p:extLst>
      <p:ext uri="{BB962C8B-B14F-4D97-AF65-F5344CB8AC3E}">
        <p14:creationId xmlns:p14="http://schemas.microsoft.com/office/powerpoint/2010/main" val="187109726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54803-326F-6F13-0D1B-677662CC17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1A49C83-05E3-1587-9ABC-CDC3282AA743}"/>
              </a:ext>
            </a:extLst>
          </p:cNvPr>
          <p:cNvPicPr>
            <a:picLocks noGrp="1" noChangeAspect="1"/>
          </p:cNvPicPr>
          <p:nvPr>
            <p:ph idx="1"/>
          </p:nvPr>
        </p:nvPicPr>
        <p:blipFill>
          <a:blip r:embed="rId2"/>
          <a:stretch>
            <a:fillRect/>
          </a:stretch>
        </p:blipFill>
        <p:spPr>
          <a:xfrm>
            <a:off x="310496" y="365125"/>
            <a:ext cx="10515599" cy="6062410"/>
          </a:xfrm>
        </p:spPr>
      </p:pic>
    </p:spTree>
    <p:extLst>
      <p:ext uri="{BB962C8B-B14F-4D97-AF65-F5344CB8AC3E}">
        <p14:creationId xmlns:p14="http://schemas.microsoft.com/office/powerpoint/2010/main" val="27127538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8467-9841-6C49-5980-F6A05F7B145F}"/>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FBB9F91F-F31B-E797-59C0-2674FF554D1C}"/>
              </a:ext>
            </a:extLst>
          </p:cNvPr>
          <p:cNvPicPr>
            <a:picLocks noGrp="1" noChangeAspect="1"/>
          </p:cNvPicPr>
          <p:nvPr>
            <p:ph idx="1"/>
          </p:nvPr>
        </p:nvPicPr>
        <p:blipFill>
          <a:blip r:embed="rId2"/>
          <a:stretch>
            <a:fillRect/>
          </a:stretch>
        </p:blipFill>
        <p:spPr>
          <a:xfrm>
            <a:off x="304698" y="365125"/>
            <a:ext cx="10129622" cy="6075918"/>
          </a:xfrm>
        </p:spPr>
      </p:pic>
    </p:spTree>
    <p:extLst>
      <p:ext uri="{BB962C8B-B14F-4D97-AF65-F5344CB8AC3E}">
        <p14:creationId xmlns:p14="http://schemas.microsoft.com/office/powerpoint/2010/main" val="228168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15B4-284A-AC2F-D134-716B161088A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F79D764-DFA8-611B-38AC-125102DFD131}"/>
              </a:ext>
            </a:extLst>
          </p:cNvPr>
          <p:cNvPicPr>
            <a:picLocks noGrp="1" noChangeAspect="1"/>
          </p:cNvPicPr>
          <p:nvPr>
            <p:ph idx="1"/>
          </p:nvPr>
        </p:nvPicPr>
        <p:blipFill>
          <a:blip r:embed="rId2"/>
          <a:stretch>
            <a:fillRect/>
          </a:stretch>
        </p:blipFill>
        <p:spPr>
          <a:xfrm>
            <a:off x="254001" y="64452"/>
            <a:ext cx="3150958" cy="2932748"/>
          </a:xfrm>
        </p:spPr>
      </p:pic>
      <p:pic>
        <p:nvPicPr>
          <p:cNvPr id="7" name="Picture 6">
            <a:extLst>
              <a:ext uri="{FF2B5EF4-FFF2-40B4-BE49-F238E27FC236}">
                <a16:creationId xmlns:a16="http://schemas.microsoft.com/office/drawing/2014/main" id="{43B49100-B1E3-39C0-2E5C-AED87A8A0C12}"/>
              </a:ext>
            </a:extLst>
          </p:cNvPr>
          <p:cNvPicPr>
            <a:picLocks noChangeAspect="1"/>
          </p:cNvPicPr>
          <p:nvPr/>
        </p:nvPicPr>
        <p:blipFill>
          <a:blip r:embed="rId3"/>
          <a:stretch>
            <a:fillRect/>
          </a:stretch>
        </p:blipFill>
        <p:spPr>
          <a:xfrm>
            <a:off x="3404958" y="-1"/>
            <a:ext cx="7948841" cy="6836271"/>
          </a:xfrm>
          <a:prstGeom prst="rect">
            <a:avLst/>
          </a:prstGeom>
        </p:spPr>
      </p:pic>
    </p:spTree>
    <p:extLst>
      <p:ext uri="{BB962C8B-B14F-4D97-AF65-F5344CB8AC3E}">
        <p14:creationId xmlns:p14="http://schemas.microsoft.com/office/powerpoint/2010/main" val="33469943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6ED6-49D5-0B27-F13F-8365702E856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5C18D3-07A0-6851-2F7F-FB446977BF59}"/>
              </a:ext>
            </a:extLst>
          </p:cNvPr>
          <p:cNvPicPr>
            <a:picLocks noGrp="1" noChangeAspect="1"/>
          </p:cNvPicPr>
          <p:nvPr>
            <p:ph idx="1"/>
          </p:nvPr>
        </p:nvPicPr>
        <p:blipFill>
          <a:blip r:embed="rId2"/>
          <a:stretch>
            <a:fillRect/>
          </a:stretch>
        </p:blipFill>
        <p:spPr>
          <a:xfrm>
            <a:off x="509568" y="189865"/>
            <a:ext cx="10016192" cy="6311318"/>
          </a:xfrm>
        </p:spPr>
      </p:pic>
    </p:spTree>
    <p:extLst>
      <p:ext uri="{BB962C8B-B14F-4D97-AF65-F5344CB8AC3E}">
        <p14:creationId xmlns:p14="http://schemas.microsoft.com/office/powerpoint/2010/main" val="28290036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EC3A-A847-D4AA-D113-65FA9202FDD7}"/>
              </a:ext>
            </a:extLst>
          </p:cNvPr>
          <p:cNvSpPr>
            <a:spLocks noGrp="1"/>
          </p:cNvSpPr>
          <p:nvPr>
            <p:ph type="title"/>
          </p:nvPr>
        </p:nvSpPr>
        <p:spPr/>
        <p:txBody>
          <a:bodyPr/>
          <a:lstStyle/>
          <a:p>
            <a:endParaRPr lang="en-US"/>
          </a:p>
        </p:txBody>
      </p:sp>
      <p:pic>
        <p:nvPicPr>
          <p:cNvPr id="5" name="Content Placeholder 4" descr="A close up of a bird&#10;&#10;Description automatically generated">
            <a:extLst>
              <a:ext uri="{FF2B5EF4-FFF2-40B4-BE49-F238E27FC236}">
                <a16:creationId xmlns:a16="http://schemas.microsoft.com/office/drawing/2014/main" id="{1E0E81C6-0DF6-9EA0-CC45-3EA1FE6CEA87}"/>
              </a:ext>
            </a:extLst>
          </p:cNvPr>
          <p:cNvPicPr>
            <a:picLocks noGrp="1" noChangeAspect="1"/>
          </p:cNvPicPr>
          <p:nvPr>
            <p:ph idx="1"/>
          </p:nvPr>
        </p:nvPicPr>
        <p:blipFill>
          <a:blip r:embed="rId2"/>
          <a:stretch>
            <a:fillRect/>
          </a:stretch>
        </p:blipFill>
        <p:spPr>
          <a:xfrm>
            <a:off x="588510" y="365125"/>
            <a:ext cx="10211570" cy="6072922"/>
          </a:xfrm>
        </p:spPr>
      </p:pic>
    </p:spTree>
    <p:extLst>
      <p:ext uri="{BB962C8B-B14F-4D97-AF65-F5344CB8AC3E}">
        <p14:creationId xmlns:p14="http://schemas.microsoft.com/office/powerpoint/2010/main" val="40713706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DD0CE-11D2-0623-409B-412457A12A50}"/>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045A0CD5-60DA-55B6-45DD-968615958C12}"/>
              </a:ext>
            </a:extLst>
          </p:cNvPr>
          <p:cNvPicPr>
            <a:picLocks noGrp="1" noChangeAspect="1"/>
          </p:cNvPicPr>
          <p:nvPr>
            <p:ph idx="1"/>
          </p:nvPr>
        </p:nvPicPr>
        <p:blipFill>
          <a:blip r:embed="rId2"/>
          <a:stretch>
            <a:fillRect/>
          </a:stretch>
        </p:blipFill>
        <p:spPr>
          <a:xfrm>
            <a:off x="530732" y="365125"/>
            <a:ext cx="9822307" cy="5814188"/>
          </a:xfrm>
        </p:spPr>
      </p:pic>
    </p:spTree>
    <p:extLst>
      <p:ext uri="{BB962C8B-B14F-4D97-AF65-F5344CB8AC3E}">
        <p14:creationId xmlns:p14="http://schemas.microsoft.com/office/powerpoint/2010/main" val="9697422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5C54-ABDF-580A-A1D9-661C7180DAF7}"/>
              </a:ext>
            </a:extLst>
          </p:cNvPr>
          <p:cNvSpPr>
            <a:spLocks noGrp="1"/>
          </p:cNvSpPr>
          <p:nvPr>
            <p:ph type="title"/>
          </p:nvPr>
        </p:nvSpPr>
        <p:spPr/>
        <p:txBody>
          <a:bodyPr/>
          <a:lstStyle/>
          <a:p>
            <a:endParaRPr lang="en-US"/>
          </a:p>
        </p:txBody>
      </p:sp>
      <p:pic>
        <p:nvPicPr>
          <p:cNvPr id="5" name="Content Placeholder 4" descr="A bird flying in the sky&#10;&#10;Description automatically generated">
            <a:extLst>
              <a:ext uri="{FF2B5EF4-FFF2-40B4-BE49-F238E27FC236}">
                <a16:creationId xmlns:a16="http://schemas.microsoft.com/office/drawing/2014/main" id="{0646B2E3-1A11-E67F-3BC8-157A270065E6}"/>
              </a:ext>
            </a:extLst>
          </p:cNvPr>
          <p:cNvPicPr>
            <a:picLocks noGrp="1" noChangeAspect="1"/>
          </p:cNvPicPr>
          <p:nvPr>
            <p:ph idx="1"/>
          </p:nvPr>
        </p:nvPicPr>
        <p:blipFill>
          <a:blip r:embed="rId2"/>
          <a:stretch>
            <a:fillRect/>
          </a:stretch>
        </p:blipFill>
        <p:spPr>
          <a:xfrm>
            <a:off x="565404" y="220344"/>
            <a:ext cx="9858756" cy="5731399"/>
          </a:xfrm>
        </p:spPr>
      </p:pic>
    </p:spTree>
    <p:extLst>
      <p:ext uri="{BB962C8B-B14F-4D97-AF65-F5344CB8AC3E}">
        <p14:creationId xmlns:p14="http://schemas.microsoft.com/office/powerpoint/2010/main" val="23247730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9A36-9DDB-33C4-E5B9-290BE6EF7581}"/>
              </a:ext>
            </a:extLst>
          </p:cNvPr>
          <p:cNvSpPr>
            <a:spLocks noGrp="1"/>
          </p:cNvSpPr>
          <p:nvPr>
            <p:ph type="title"/>
          </p:nvPr>
        </p:nvSpPr>
        <p:spPr/>
        <p:txBody>
          <a:bodyPr/>
          <a:lstStyle/>
          <a:p>
            <a:r>
              <a:rPr lang="en-US" dirty="0"/>
              <a:t>[Activity] Install Phoenix and query </a:t>
            </a:r>
            <a:r>
              <a:rPr lang="en-US" dirty="0" err="1"/>
              <a:t>Hbase</a:t>
            </a:r>
            <a:r>
              <a:rPr lang="en-US" dirty="0"/>
              <a:t> with it</a:t>
            </a:r>
          </a:p>
        </p:txBody>
      </p:sp>
      <p:sp>
        <p:nvSpPr>
          <p:cNvPr id="3" name="Content Placeholder 2">
            <a:extLst>
              <a:ext uri="{FF2B5EF4-FFF2-40B4-BE49-F238E27FC236}">
                <a16:creationId xmlns:a16="http://schemas.microsoft.com/office/drawing/2014/main" id="{A42B99D9-AC8B-5476-AEE1-86AD2643B214}"/>
              </a:ext>
            </a:extLst>
          </p:cNvPr>
          <p:cNvSpPr>
            <a:spLocks noGrp="1"/>
          </p:cNvSpPr>
          <p:nvPr>
            <p:ph idx="1"/>
          </p:nvPr>
        </p:nvSpPr>
        <p:spPr/>
        <p:txBody>
          <a:bodyPr/>
          <a:lstStyle/>
          <a:p>
            <a:r>
              <a:rPr lang="en-US" dirty="0"/>
              <a:t>[Activity] Integrate Phoenix with PIG</a:t>
            </a:r>
          </a:p>
          <a:p>
            <a:endParaRPr lang="en-US" dirty="0"/>
          </a:p>
        </p:txBody>
      </p:sp>
    </p:spTree>
    <p:extLst>
      <p:ext uri="{BB962C8B-B14F-4D97-AF65-F5344CB8AC3E}">
        <p14:creationId xmlns:p14="http://schemas.microsoft.com/office/powerpoint/2010/main" val="238099411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4D871-091C-1699-BDA9-6FE03B4CFC45}"/>
              </a:ext>
            </a:extLst>
          </p:cNvPr>
          <p:cNvSpPr>
            <a:spLocks noGrp="1"/>
          </p:cNvSpPr>
          <p:nvPr>
            <p:ph type="title"/>
          </p:nvPr>
        </p:nvSpPr>
        <p:spPr/>
        <p:txBody>
          <a:bodyPr/>
          <a:lstStyle/>
          <a:p>
            <a:endParaRPr lang="en-US"/>
          </a:p>
        </p:txBody>
      </p:sp>
      <p:pic>
        <p:nvPicPr>
          <p:cNvPr id="5" name="Content Placeholder 4" descr="A yellow background with black text&#10;&#10;Description automatically generated">
            <a:extLst>
              <a:ext uri="{FF2B5EF4-FFF2-40B4-BE49-F238E27FC236}">
                <a16:creationId xmlns:a16="http://schemas.microsoft.com/office/drawing/2014/main" id="{1BFDDEFF-147D-563E-6BFD-6F9D9C42BD3E}"/>
              </a:ext>
            </a:extLst>
          </p:cNvPr>
          <p:cNvPicPr>
            <a:picLocks noGrp="1" noChangeAspect="1"/>
          </p:cNvPicPr>
          <p:nvPr>
            <p:ph idx="1"/>
          </p:nvPr>
        </p:nvPicPr>
        <p:blipFill>
          <a:blip r:embed="rId2"/>
          <a:stretch>
            <a:fillRect/>
          </a:stretch>
        </p:blipFill>
        <p:spPr>
          <a:xfrm>
            <a:off x="838200" y="525145"/>
            <a:ext cx="9399346" cy="4351338"/>
          </a:xfrm>
        </p:spPr>
      </p:pic>
    </p:spTree>
    <p:extLst>
      <p:ext uri="{BB962C8B-B14F-4D97-AF65-F5344CB8AC3E}">
        <p14:creationId xmlns:p14="http://schemas.microsoft.com/office/powerpoint/2010/main" val="5933738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AE0C-48FB-DDCF-C495-7C158F716D37}"/>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571DCD72-13C8-D18F-3D6A-5792D86B3A9E}"/>
              </a:ext>
            </a:extLst>
          </p:cNvPr>
          <p:cNvPicPr>
            <a:picLocks noGrp="1" noChangeAspect="1"/>
          </p:cNvPicPr>
          <p:nvPr>
            <p:ph idx="1"/>
          </p:nvPr>
        </p:nvPicPr>
        <p:blipFill>
          <a:blip r:embed="rId2"/>
          <a:stretch>
            <a:fillRect/>
          </a:stretch>
        </p:blipFill>
        <p:spPr>
          <a:xfrm>
            <a:off x="614231" y="365125"/>
            <a:ext cx="10409369" cy="6234388"/>
          </a:xfrm>
        </p:spPr>
      </p:pic>
    </p:spTree>
    <p:extLst>
      <p:ext uri="{BB962C8B-B14F-4D97-AF65-F5344CB8AC3E}">
        <p14:creationId xmlns:p14="http://schemas.microsoft.com/office/powerpoint/2010/main" val="107648386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5195-92F2-D22B-3EF7-C9795BEACD71}"/>
              </a:ext>
            </a:extLst>
          </p:cNvPr>
          <p:cNvSpPr>
            <a:spLocks noGrp="1"/>
          </p:cNvSpPr>
          <p:nvPr>
            <p:ph type="title"/>
          </p:nvPr>
        </p:nvSpPr>
        <p:spPr/>
        <p:txBody>
          <a:bodyPr/>
          <a:lstStyle/>
          <a:p>
            <a:endParaRPr lang="en-US"/>
          </a:p>
        </p:txBody>
      </p:sp>
      <p:pic>
        <p:nvPicPr>
          <p:cNvPr id="5" name="Content Placeholder 4" descr="A close-up of a computer error&#10;&#10;Description automatically generated">
            <a:extLst>
              <a:ext uri="{FF2B5EF4-FFF2-40B4-BE49-F238E27FC236}">
                <a16:creationId xmlns:a16="http://schemas.microsoft.com/office/drawing/2014/main" id="{A927924D-47F1-1B3F-EC0F-5F95D035FFB4}"/>
              </a:ext>
            </a:extLst>
          </p:cNvPr>
          <p:cNvPicPr>
            <a:picLocks noGrp="1" noChangeAspect="1"/>
          </p:cNvPicPr>
          <p:nvPr>
            <p:ph idx="1"/>
          </p:nvPr>
        </p:nvPicPr>
        <p:blipFill>
          <a:blip r:embed="rId2"/>
          <a:stretch>
            <a:fillRect/>
          </a:stretch>
        </p:blipFill>
        <p:spPr>
          <a:xfrm>
            <a:off x="287162" y="250824"/>
            <a:ext cx="11066638" cy="6340885"/>
          </a:xfrm>
        </p:spPr>
      </p:pic>
    </p:spTree>
    <p:extLst>
      <p:ext uri="{BB962C8B-B14F-4D97-AF65-F5344CB8AC3E}">
        <p14:creationId xmlns:p14="http://schemas.microsoft.com/office/powerpoint/2010/main" val="28058208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B1EE-425C-745A-AEA1-C7DEAC7EAF77}"/>
              </a:ext>
            </a:extLst>
          </p:cNvPr>
          <p:cNvSpPr>
            <a:spLocks noGrp="1"/>
          </p:cNvSpPr>
          <p:nvPr>
            <p:ph type="title"/>
          </p:nvPr>
        </p:nvSpPr>
        <p:spPr/>
        <p:txBody>
          <a:bodyPr/>
          <a:lstStyle/>
          <a:p>
            <a:endParaRPr lang="en-US"/>
          </a:p>
        </p:txBody>
      </p:sp>
      <p:pic>
        <p:nvPicPr>
          <p:cNvPr id="5" name="Content Placeholder 4" descr="A screenshot of a computer error&#10;&#10;Description automatically generated">
            <a:extLst>
              <a:ext uri="{FF2B5EF4-FFF2-40B4-BE49-F238E27FC236}">
                <a16:creationId xmlns:a16="http://schemas.microsoft.com/office/drawing/2014/main" id="{95B7B71F-1D3E-26AA-40D3-D8268C9C0A1A}"/>
              </a:ext>
            </a:extLst>
          </p:cNvPr>
          <p:cNvPicPr>
            <a:picLocks noGrp="1" noChangeAspect="1"/>
          </p:cNvPicPr>
          <p:nvPr>
            <p:ph idx="1"/>
          </p:nvPr>
        </p:nvPicPr>
        <p:blipFill>
          <a:blip r:embed="rId2"/>
          <a:stretch>
            <a:fillRect/>
          </a:stretch>
        </p:blipFill>
        <p:spPr>
          <a:xfrm>
            <a:off x="674858" y="365125"/>
            <a:ext cx="11181861" cy="6178106"/>
          </a:xfrm>
        </p:spPr>
      </p:pic>
    </p:spTree>
    <p:extLst>
      <p:ext uri="{BB962C8B-B14F-4D97-AF65-F5344CB8AC3E}">
        <p14:creationId xmlns:p14="http://schemas.microsoft.com/office/powerpoint/2010/main" val="16385789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1DB8-B017-AE0A-B626-11A52F3B905B}"/>
              </a:ext>
            </a:extLst>
          </p:cNvPr>
          <p:cNvSpPr>
            <a:spLocks noGrp="1"/>
          </p:cNvSpPr>
          <p:nvPr>
            <p:ph type="title"/>
          </p:nvPr>
        </p:nvSpPr>
        <p:spPr/>
        <p:txBody>
          <a:bodyPr/>
          <a:lstStyle/>
          <a:p>
            <a:endParaRPr lang="en-US"/>
          </a:p>
        </p:txBody>
      </p:sp>
      <p:pic>
        <p:nvPicPr>
          <p:cNvPr id="5" name="Content Placeholder 4" descr="A cartoon character wearing a snorkeling mask&#10;&#10;Description automatically generated">
            <a:extLst>
              <a:ext uri="{FF2B5EF4-FFF2-40B4-BE49-F238E27FC236}">
                <a16:creationId xmlns:a16="http://schemas.microsoft.com/office/drawing/2014/main" id="{5EBA1A6F-B00F-0CF1-048B-7C6DD665ECD9}"/>
              </a:ext>
            </a:extLst>
          </p:cNvPr>
          <p:cNvPicPr>
            <a:picLocks noGrp="1" noChangeAspect="1"/>
          </p:cNvPicPr>
          <p:nvPr>
            <p:ph idx="1"/>
          </p:nvPr>
        </p:nvPicPr>
        <p:blipFill>
          <a:blip r:embed="rId2"/>
          <a:stretch>
            <a:fillRect/>
          </a:stretch>
        </p:blipFill>
        <p:spPr>
          <a:xfrm>
            <a:off x="499940" y="260984"/>
            <a:ext cx="10515599" cy="6311267"/>
          </a:xfrm>
        </p:spPr>
      </p:pic>
    </p:spTree>
    <p:extLst>
      <p:ext uri="{BB962C8B-B14F-4D97-AF65-F5344CB8AC3E}">
        <p14:creationId xmlns:p14="http://schemas.microsoft.com/office/powerpoint/2010/main" val="3586804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3E2F-C0AD-A2D7-AE79-BEF05D6292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12EBD74-10FD-5CFD-50BA-66B2F66DC3A7}"/>
              </a:ext>
            </a:extLst>
          </p:cNvPr>
          <p:cNvPicPr>
            <a:picLocks noGrp="1" noChangeAspect="1"/>
          </p:cNvPicPr>
          <p:nvPr>
            <p:ph idx="1"/>
          </p:nvPr>
        </p:nvPicPr>
        <p:blipFill>
          <a:blip r:embed="rId2"/>
          <a:stretch>
            <a:fillRect/>
          </a:stretch>
        </p:blipFill>
        <p:spPr>
          <a:xfrm>
            <a:off x="216139" y="200025"/>
            <a:ext cx="5380782" cy="2919095"/>
          </a:xfrm>
        </p:spPr>
      </p:pic>
      <p:pic>
        <p:nvPicPr>
          <p:cNvPr id="7" name="Picture 6">
            <a:extLst>
              <a:ext uri="{FF2B5EF4-FFF2-40B4-BE49-F238E27FC236}">
                <a16:creationId xmlns:a16="http://schemas.microsoft.com/office/drawing/2014/main" id="{7A1F8AD9-9EFC-4039-58DD-BA1E0FC07424}"/>
              </a:ext>
            </a:extLst>
          </p:cNvPr>
          <p:cNvPicPr>
            <a:picLocks noChangeAspect="1"/>
          </p:cNvPicPr>
          <p:nvPr/>
        </p:nvPicPr>
        <p:blipFill>
          <a:blip r:embed="rId3"/>
          <a:stretch>
            <a:fillRect/>
          </a:stretch>
        </p:blipFill>
        <p:spPr>
          <a:xfrm>
            <a:off x="5960311" y="78105"/>
            <a:ext cx="4534002" cy="3041015"/>
          </a:xfrm>
          <a:prstGeom prst="rect">
            <a:avLst/>
          </a:prstGeom>
        </p:spPr>
      </p:pic>
      <p:pic>
        <p:nvPicPr>
          <p:cNvPr id="9" name="Picture 8">
            <a:extLst>
              <a:ext uri="{FF2B5EF4-FFF2-40B4-BE49-F238E27FC236}">
                <a16:creationId xmlns:a16="http://schemas.microsoft.com/office/drawing/2014/main" id="{DF33EF3D-FC94-73D7-1F51-CABA47714758}"/>
              </a:ext>
            </a:extLst>
          </p:cNvPr>
          <p:cNvPicPr>
            <a:picLocks noChangeAspect="1"/>
          </p:cNvPicPr>
          <p:nvPr/>
        </p:nvPicPr>
        <p:blipFill>
          <a:blip r:embed="rId4"/>
          <a:stretch>
            <a:fillRect/>
          </a:stretch>
        </p:blipFill>
        <p:spPr>
          <a:xfrm>
            <a:off x="744706" y="3429000"/>
            <a:ext cx="4323647" cy="3373755"/>
          </a:xfrm>
          <a:prstGeom prst="rect">
            <a:avLst/>
          </a:prstGeom>
        </p:spPr>
      </p:pic>
      <p:pic>
        <p:nvPicPr>
          <p:cNvPr id="11" name="Picture 10" descr="A yellow sign with black text&#10;&#10;Description automatically generated">
            <a:extLst>
              <a:ext uri="{FF2B5EF4-FFF2-40B4-BE49-F238E27FC236}">
                <a16:creationId xmlns:a16="http://schemas.microsoft.com/office/drawing/2014/main" id="{5BA9F493-FF98-0902-BFCD-AA32EAC3CE0C}"/>
              </a:ext>
            </a:extLst>
          </p:cNvPr>
          <p:cNvPicPr>
            <a:picLocks noChangeAspect="1"/>
          </p:cNvPicPr>
          <p:nvPr/>
        </p:nvPicPr>
        <p:blipFill>
          <a:blip r:embed="rId5"/>
          <a:stretch>
            <a:fillRect/>
          </a:stretch>
        </p:blipFill>
        <p:spPr>
          <a:xfrm>
            <a:off x="5960311" y="3281310"/>
            <a:ext cx="4968310" cy="3498585"/>
          </a:xfrm>
          <a:prstGeom prst="rect">
            <a:avLst/>
          </a:prstGeom>
        </p:spPr>
      </p:pic>
    </p:spTree>
    <p:extLst>
      <p:ext uri="{BB962C8B-B14F-4D97-AF65-F5344CB8AC3E}">
        <p14:creationId xmlns:p14="http://schemas.microsoft.com/office/powerpoint/2010/main" val="251596631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BD49-9C08-0B66-2946-34B2125AAF7F}"/>
              </a:ext>
            </a:extLst>
          </p:cNvPr>
          <p:cNvSpPr>
            <a:spLocks noGrp="1"/>
          </p:cNvSpPr>
          <p:nvPr>
            <p:ph type="title"/>
          </p:nvPr>
        </p:nvSpPr>
        <p:spPr/>
        <p:txBody>
          <a:bodyPr/>
          <a:lstStyle/>
          <a:p>
            <a:r>
              <a:rPr lang="en-US" dirty="0"/>
              <a:t>[Activity] Install Presto and query Hive with it</a:t>
            </a:r>
          </a:p>
        </p:txBody>
      </p:sp>
      <p:sp>
        <p:nvSpPr>
          <p:cNvPr id="3" name="Content Placeholder 2">
            <a:extLst>
              <a:ext uri="{FF2B5EF4-FFF2-40B4-BE49-F238E27FC236}">
                <a16:creationId xmlns:a16="http://schemas.microsoft.com/office/drawing/2014/main" id="{5AE0C742-9539-DF8A-F49A-F83A620CD2A4}"/>
              </a:ext>
            </a:extLst>
          </p:cNvPr>
          <p:cNvSpPr>
            <a:spLocks noGrp="1"/>
          </p:cNvSpPr>
          <p:nvPr>
            <p:ph idx="1"/>
          </p:nvPr>
        </p:nvSpPr>
        <p:spPr/>
        <p:txBody>
          <a:bodyPr/>
          <a:lstStyle/>
          <a:p>
            <a:r>
              <a:rPr lang="en-US" dirty="0"/>
              <a:t>[Activity] Query both Cassandra and Hive using Presto </a:t>
            </a:r>
          </a:p>
        </p:txBody>
      </p:sp>
    </p:spTree>
    <p:extLst>
      <p:ext uri="{BB962C8B-B14F-4D97-AF65-F5344CB8AC3E}">
        <p14:creationId xmlns:p14="http://schemas.microsoft.com/office/powerpoint/2010/main" val="10123918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16BF-A358-3FD7-7651-322C3AC097DA}"/>
              </a:ext>
            </a:extLst>
          </p:cNvPr>
          <p:cNvSpPr>
            <a:spLocks noGrp="1"/>
          </p:cNvSpPr>
          <p:nvPr>
            <p:ph type="title"/>
          </p:nvPr>
        </p:nvSpPr>
        <p:spPr>
          <a:xfrm>
            <a:off x="518160" y="365125"/>
            <a:ext cx="10835640" cy="5649595"/>
          </a:xfrm>
        </p:spPr>
        <p:txBody>
          <a:bodyPr/>
          <a:lstStyle/>
          <a:p>
            <a:r>
              <a:rPr lang="en-US" dirty="0"/>
              <a:t>Managing your cluster</a:t>
            </a:r>
          </a:p>
        </p:txBody>
      </p:sp>
    </p:spTree>
    <p:extLst>
      <p:ext uri="{BB962C8B-B14F-4D97-AF65-F5344CB8AC3E}">
        <p14:creationId xmlns:p14="http://schemas.microsoft.com/office/powerpoint/2010/main" val="7979618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D45D-2166-EFEA-5820-47222C81085A}"/>
              </a:ext>
            </a:extLst>
          </p:cNvPr>
          <p:cNvSpPr>
            <a:spLocks noGrp="1"/>
          </p:cNvSpPr>
          <p:nvPr>
            <p:ph type="title"/>
          </p:nvPr>
        </p:nvSpPr>
        <p:spPr/>
        <p:txBody>
          <a:bodyPr/>
          <a:lstStyle/>
          <a:p>
            <a:endParaRPr lang="en-US"/>
          </a:p>
        </p:txBody>
      </p:sp>
      <p:pic>
        <p:nvPicPr>
          <p:cNvPr id="5" name="Content Placeholder 4" descr="A yellow sign with white text&#10;&#10;Description automatically generated">
            <a:extLst>
              <a:ext uri="{FF2B5EF4-FFF2-40B4-BE49-F238E27FC236}">
                <a16:creationId xmlns:a16="http://schemas.microsoft.com/office/drawing/2014/main" id="{739781C9-1CBB-9A11-4400-C5DB739B6916}"/>
              </a:ext>
            </a:extLst>
          </p:cNvPr>
          <p:cNvPicPr>
            <a:picLocks noGrp="1" noChangeAspect="1"/>
          </p:cNvPicPr>
          <p:nvPr>
            <p:ph idx="1"/>
          </p:nvPr>
        </p:nvPicPr>
        <p:blipFill>
          <a:blip r:embed="rId2"/>
          <a:stretch>
            <a:fillRect/>
          </a:stretch>
        </p:blipFill>
        <p:spPr>
          <a:xfrm>
            <a:off x="746760" y="365125"/>
            <a:ext cx="9398000" cy="4140200"/>
          </a:xfrm>
        </p:spPr>
      </p:pic>
    </p:spTree>
    <p:extLst>
      <p:ext uri="{BB962C8B-B14F-4D97-AF65-F5344CB8AC3E}">
        <p14:creationId xmlns:p14="http://schemas.microsoft.com/office/powerpoint/2010/main" val="89522706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F0C5-B4E2-6E1A-470E-15F58FE52F5F}"/>
              </a:ext>
            </a:extLst>
          </p:cNvPr>
          <p:cNvSpPr>
            <a:spLocks noGrp="1"/>
          </p:cNvSpPr>
          <p:nvPr>
            <p:ph type="title"/>
          </p:nvPr>
        </p:nvSpPr>
        <p:spPr/>
        <p:txBody>
          <a:bodyPr/>
          <a:lstStyle/>
          <a:p>
            <a:endParaRPr lang="en-US"/>
          </a:p>
        </p:txBody>
      </p:sp>
      <p:pic>
        <p:nvPicPr>
          <p:cNvPr id="5" name="Content Placeholder 4" descr="A group of yarn balls&#10;&#10;Description automatically generated">
            <a:extLst>
              <a:ext uri="{FF2B5EF4-FFF2-40B4-BE49-F238E27FC236}">
                <a16:creationId xmlns:a16="http://schemas.microsoft.com/office/drawing/2014/main" id="{216CD292-3215-1FAD-9A90-04C4C9D0D52A}"/>
              </a:ext>
            </a:extLst>
          </p:cNvPr>
          <p:cNvPicPr>
            <a:picLocks noGrp="1" noChangeAspect="1"/>
          </p:cNvPicPr>
          <p:nvPr>
            <p:ph idx="1"/>
          </p:nvPr>
        </p:nvPicPr>
        <p:blipFill>
          <a:blip r:embed="rId2"/>
          <a:stretch>
            <a:fillRect/>
          </a:stretch>
        </p:blipFill>
        <p:spPr>
          <a:xfrm>
            <a:off x="363242" y="200025"/>
            <a:ext cx="11066757" cy="6281926"/>
          </a:xfrm>
        </p:spPr>
      </p:pic>
    </p:spTree>
    <p:extLst>
      <p:ext uri="{BB962C8B-B14F-4D97-AF65-F5344CB8AC3E}">
        <p14:creationId xmlns:p14="http://schemas.microsoft.com/office/powerpoint/2010/main" val="117309815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BD96-592D-073C-F357-4CA0ACBEA5E6}"/>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C8946D82-B067-3E5F-C1CE-EE504E6F6603}"/>
              </a:ext>
            </a:extLst>
          </p:cNvPr>
          <p:cNvPicPr>
            <a:picLocks noGrp="1" noChangeAspect="1"/>
          </p:cNvPicPr>
          <p:nvPr>
            <p:ph idx="1"/>
          </p:nvPr>
        </p:nvPicPr>
        <p:blipFill>
          <a:blip r:embed="rId2"/>
          <a:stretch>
            <a:fillRect/>
          </a:stretch>
        </p:blipFill>
        <p:spPr>
          <a:xfrm>
            <a:off x="492332" y="260984"/>
            <a:ext cx="10515599" cy="6211189"/>
          </a:xfrm>
        </p:spPr>
      </p:pic>
    </p:spTree>
    <p:extLst>
      <p:ext uri="{BB962C8B-B14F-4D97-AF65-F5344CB8AC3E}">
        <p14:creationId xmlns:p14="http://schemas.microsoft.com/office/powerpoint/2010/main" val="26484947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2A634-C010-188E-7C2D-CF905502744D}"/>
              </a:ext>
            </a:extLst>
          </p:cNvPr>
          <p:cNvSpPr>
            <a:spLocks noGrp="1"/>
          </p:cNvSpPr>
          <p:nvPr>
            <p:ph type="title"/>
          </p:nvPr>
        </p:nvSpPr>
        <p:spPr/>
        <p:txBody>
          <a:bodyPr/>
          <a:lstStyle/>
          <a:p>
            <a:endParaRPr lang="en-US"/>
          </a:p>
        </p:txBody>
      </p:sp>
      <p:pic>
        <p:nvPicPr>
          <p:cNvPr id="5" name="Content Placeholder 4" descr="A yellow circle with orange circles and a yellow background&#10;&#10;Description automatically generated with medium confidence">
            <a:extLst>
              <a:ext uri="{FF2B5EF4-FFF2-40B4-BE49-F238E27FC236}">
                <a16:creationId xmlns:a16="http://schemas.microsoft.com/office/drawing/2014/main" id="{09F54B8A-774F-D10E-9EE1-CB7787C0A84B}"/>
              </a:ext>
            </a:extLst>
          </p:cNvPr>
          <p:cNvPicPr>
            <a:picLocks noGrp="1" noChangeAspect="1"/>
          </p:cNvPicPr>
          <p:nvPr>
            <p:ph idx="1"/>
          </p:nvPr>
        </p:nvPicPr>
        <p:blipFill>
          <a:blip r:embed="rId2"/>
          <a:stretch>
            <a:fillRect/>
          </a:stretch>
        </p:blipFill>
        <p:spPr>
          <a:xfrm>
            <a:off x="497378" y="220345"/>
            <a:ext cx="9581342" cy="6273608"/>
          </a:xfrm>
        </p:spPr>
      </p:pic>
    </p:spTree>
    <p:extLst>
      <p:ext uri="{BB962C8B-B14F-4D97-AF65-F5344CB8AC3E}">
        <p14:creationId xmlns:p14="http://schemas.microsoft.com/office/powerpoint/2010/main" val="305569064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FBEC-29D9-D261-34FB-AC9FB57EA713}"/>
              </a:ext>
            </a:extLst>
          </p:cNvPr>
          <p:cNvSpPr>
            <a:spLocks noGrp="1"/>
          </p:cNvSpPr>
          <p:nvPr>
            <p:ph type="title"/>
          </p:nvPr>
        </p:nvSpPr>
        <p:spPr/>
        <p:txBody>
          <a:bodyPr/>
          <a:lstStyle/>
          <a:p>
            <a:endParaRPr lang="en-US"/>
          </a:p>
        </p:txBody>
      </p:sp>
      <p:pic>
        <p:nvPicPr>
          <p:cNvPr id="5" name="Content Placeholder 4" descr="A diagram of a mapreduce workflow&#10;&#10;Description automatically generated">
            <a:extLst>
              <a:ext uri="{FF2B5EF4-FFF2-40B4-BE49-F238E27FC236}">
                <a16:creationId xmlns:a16="http://schemas.microsoft.com/office/drawing/2014/main" id="{69C00974-919E-5986-22D7-C0B4A360D82A}"/>
              </a:ext>
            </a:extLst>
          </p:cNvPr>
          <p:cNvPicPr>
            <a:picLocks noGrp="1" noChangeAspect="1"/>
          </p:cNvPicPr>
          <p:nvPr>
            <p:ph idx="1"/>
          </p:nvPr>
        </p:nvPicPr>
        <p:blipFill>
          <a:blip r:embed="rId2"/>
          <a:stretch>
            <a:fillRect/>
          </a:stretch>
        </p:blipFill>
        <p:spPr>
          <a:xfrm>
            <a:off x="277532" y="200024"/>
            <a:ext cx="10796868" cy="6357303"/>
          </a:xfrm>
        </p:spPr>
      </p:pic>
    </p:spTree>
    <p:extLst>
      <p:ext uri="{BB962C8B-B14F-4D97-AF65-F5344CB8AC3E}">
        <p14:creationId xmlns:p14="http://schemas.microsoft.com/office/powerpoint/2010/main" val="5180071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34EB-18F8-DF9D-19A9-2C3BE626E0AC}"/>
              </a:ext>
            </a:extLst>
          </p:cNvPr>
          <p:cNvSpPr>
            <a:spLocks noGrp="1"/>
          </p:cNvSpPr>
          <p:nvPr>
            <p:ph type="title"/>
          </p:nvPr>
        </p:nvSpPr>
        <p:spPr/>
        <p:txBody>
          <a:bodyPr/>
          <a:lstStyle/>
          <a:p>
            <a:endParaRPr lang="en-US"/>
          </a:p>
        </p:txBody>
      </p:sp>
      <p:pic>
        <p:nvPicPr>
          <p:cNvPr id="5" name="Content Placeholder 4" descr="A diagram of a person's workflow&#10;&#10;Description automatically generated">
            <a:extLst>
              <a:ext uri="{FF2B5EF4-FFF2-40B4-BE49-F238E27FC236}">
                <a16:creationId xmlns:a16="http://schemas.microsoft.com/office/drawing/2014/main" id="{5B238164-24A8-5CE7-8334-A8D9A3B55618}"/>
              </a:ext>
            </a:extLst>
          </p:cNvPr>
          <p:cNvPicPr>
            <a:picLocks noGrp="1" noChangeAspect="1"/>
          </p:cNvPicPr>
          <p:nvPr>
            <p:ph idx="1"/>
          </p:nvPr>
        </p:nvPicPr>
        <p:blipFill>
          <a:blip r:embed="rId2"/>
          <a:stretch>
            <a:fillRect/>
          </a:stretch>
        </p:blipFill>
        <p:spPr>
          <a:xfrm>
            <a:off x="503340" y="281305"/>
            <a:ext cx="10642179" cy="6270104"/>
          </a:xfrm>
        </p:spPr>
      </p:pic>
    </p:spTree>
    <p:extLst>
      <p:ext uri="{BB962C8B-B14F-4D97-AF65-F5344CB8AC3E}">
        <p14:creationId xmlns:p14="http://schemas.microsoft.com/office/powerpoint/2010/main" val="9697081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617D-EF31-9184-E1D1-63916B322526}"/>
              </a:ext>
            </a:extLst>
          </p:cNvPr>
          <p:cNvSpPr>
            <a:spLocks noGrp="1"/>
          </p:cNvSpPr>
          <p:nvPr>
            <p:ph type="title"/>
          </p:nvPr>
        </p:nvSpPr>
        <p:spPr/>
        <p:txBody>
          <a:bodyPr/>
          <a:lstStyle/>
          <a:p>
            <a:endParaRPr lang="en-US"/>
          </a:p>
        </p:txBody>
      </p:sp>
      <p:pic>
        <p:nvPicPr>
          <p:cNvPr id="5" name="Content Placeholder 4" descr="A white text on a white background&#10;&#10;Description automatically generated">
            <a:extLst>
              <a:ext uri="{FF2B5EF4-FFF2-40B4-BE49-F238E27FC236}">
                <a16:creationId xmlns:a16="http://schemas.microsoft.com/office/drawing/2014/main" id="{3878BEEC-B33B-F14F-5B4E-6C50601F5760}"/>
              </a:ext>
            </a:extLst>
          </p:cNvPr>
          <p:cNvPicPr>
            <a:picLocks noGrp="1" noChangeAspect="1"/>
          </p:cNvPicPr>
          <p:nvPr>
            <p:ph idx="1"/>
          </p:nvPr>
        </p:nvPicPr>
        <p:blipFill>
          <a:blip r:embed="rId2"/>
          <a:stretch>
            <a:fillRect/>
          </a:stretch>
        </p:blipFill>
        <p:spPr>
          <a:xfrm>
            <a:off x="352671" y="139065"/>
            <a:ext cx="10904609" cy="6445476"/>
          </a:xfrm>
        </p:spPr>
      </p:pic>
    </p:spTree>
    <p:extLst>
      <p:ext uri="{BB962C8B-B14F-4D97-AF65-F5344CB8AC3E}">
        <p14:creationId xmlns:p14="http://schemas.microsoft.com/office/powerpoint/2010/main" val="399645957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347A-E7C5-45AB-3107-17DB3B6CDC74}"/>
              </a:ext>
            </a:extLst>
          </p:cNvPr>
          <p:cNvSpPr>
            <a:spLocks noGrp="1"/>
          </p:cNvSpPr>
          <p:nvPr>
            <p:ph type="title"/>
          </p:nvPr>
        </p:nvSpPr>
        <p:spPr/>
        <p:txBody>
          <a:bodyPr/>
          <a:lstStyle/>
          <a:p>
            <a:endParaRPr lang="en-US"/>
          </a:p>
        </p:txBody>
      </p:sp>
      <p:pic>
        <p:nvPicPr>
          <p:cNvPr id="5" name="Content Placeholder 4" descr="A close-up of a blue yarn&#10;&#10;Description automatically generated">
            <a:extLst>
              <a:ext uri="{FF2B5EF4-FFF2-40B4-BE49-F238E27FC236}">
                <a16:creationId xmlns:a16="http://schemas.microsoft.com/office/drawing/2014/main" id="{5B8AC817-1717-C660-2E2F-26F1EFB9EDFF}"/>
              </a:ext>
            </a:extLst>
          </p:cNvPr>
          <p:cNvPicPr>
            <a:picLocks noGrp="1" noChangeAspect="1"/>
          </p:cNvPicPr>
          <p:nvPr>
            <p:ph idx="1"/>
          </p:nvPr>
        </p:nvPicPr>
        <p:blipFill>
          <a:blip r:embed="rId2"/>
          <a:stretch>
            <a:fillRect/>
          </a:stretch>
        </p:blipFill>
        <p:spPr>
          <a:xfrm>
            <a:off x="429388" y="139064"/>
            <a:ext cx="10208132" cy="6453307"/>
          </a:xfrm>
        </p:spPr>
      </p:pic>
    </p:spTree>
    <p:extLst>
      <p:ext uri="{BB962C8B-B14F-4D97-AF65-F5344CB8AC3E}">
        <p14:creationId xmlns:p14="http://schemas.microsoft.com/office/powerpoint/2010/main" val="2391991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CE1E-8F86-58CA-E5E9-BE6335F8658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B916B82-DB06-AC51-1012-7011CA2357FD}"/>
              </a:ext>
            </a:extLst>
          </p:cNvPr>
          <p:cNvPicPr>
            <a:picLocks noGrp="1" noChangeAspect="1"/>
          </p:cNvPicPr>
          <p:nvPr>
            <p:ph idx="1"/>
          </p:nvPr>
        </p:nvPicPr>
        <p:blipFill>
          <a:blip r:embed="rId2"/>
          <a:stretch>
            <a:fillRect/>
          </a:stretch>
        </p:blipFill>
        <p:spPr>
          <a:xfrm>
            <a:off x="359747" y="230505"/>
            <a:ext cx="4644986" cy="4351338"/>
          </a:xfrm>
        </p:spPr>
      </p:pic>
      <p:sp>
        <p:nvSpPr>
          <p:cNvPr id="7" name="TextBox 6">
            <a:extLst>
              <a:ext uri="{FF2B5EF4-FFF2-40B4-BE49-F238E27FC236}">
                <a16:creationId xmlns:a16="http://schemas.microsoft.com/office/drawing/2014/main" id="{8C620392-FB45-14A3-75D2-07845582097D}"/>
              </a:ext>
            </a:extLst>
          </p:cNvPr>
          <p:cNvSpPr txBox="1"/>
          <p:nvPr/>
        </p:nvSpPr>
        <p:spPr>
          <a:xfrm>
            <a:off x="5669280" y="2123440"/>
            <a:ext cx="5416483" cy="1477328"/>
          </a:xfrm>
          <a:prstGeom prst="rect">
            <a:avLst/>
          </a:prstGeom>
          <a:noFill/>
        </p:spPr>
        <p:txBody>
          <a:bodyPr wrap="none" rtlCol="0">
            <a:spAutoFit/>
          </a:bodyPr>
          <a:lstStyle/>
          <a:p>
            <a:pPr algn="l"/>
            <a:r>
              <a:rPr lang="en-IN" b="1" i="0" dirty="0">
                <a:solidFill>
                  <a:srgbClr val="2D2F31"/>
                </a:solidFill>
                <a:effectLst/>
                <a:latin typeface="var(--font-stack-heading)"/>
              </a:rPr>
              <a:t>Alternate </a:t>
            </a:r>
            <a:r>
              <a:rPr lang="en-IN" b="1" i="0" dirty="0" err="1">
                <a:solidFill>
                  <a:srgbClr val="2D2F31"/>
                </a:solidFill>
                <a:effectLst/>
                <a:latin typeface="var(--font-stack-heading)"/>
              </a:rPr>
              <a:t>MovieLens</a:t>
            </a:r>
            <a:r>
              <a:rPr lang="en-IN" b="1" i="0" dirty="0">
                <a:solidFill>
                  <a:srgbClr val="2D2F31"/>
                </a:solidFill>
                <a:effectLst/>
                <a:latin typeface="var(--font-stack-heading)"/>
              </a:rPr>
              <a:t> download location</a:t>
            </a:r>
          </a:p>
          <a:p>
            <a:pPr algn="l"/>
            <a:r>
              <a:rPr lang="en-IN" b="0" i="0" dirty="0">
                <a:solidFill>
                  <a:srgbClr val="2D2F31"/>
                </a:solidFill>
                <a:effectLst/>
                <a:latin typeface="Udemy Sans"/>
              </a:rPr>
              <a:t>If you have trouble downloading the ml-100k data set </a:t>
            </a:r>
          </a:p>
          <a:p>
            <a:pPr algn="l"/>
            <a:r>
              <a:rPr lang="en-IN" b="0" i="0" dirty="0">
                <a:solidFill>
                  <a:srgbClr val="2D2F31"/>
                </a:solidFill>
                <a:effectLst/>
                <a:latin typeface="Udemy Sans"/>
              </a:rPr>
              <a:t>from </a:t>
            </a:r>
            <a:r>
              <a:rPr lang="en-IN" b="0" i="0" dirty="0" err="1">
                <a:solidFill>
                  <a:srgbClr val="2D2F31"/>
                </a:solidFill>
                <a:effectLst/>
                <a:latin typeface="Udemy Sans"/>
              </a:rPr>
              <a:t>grouplens.org</a:t>
            </a:r>
            <a:r>
              <a:rPr lang="en-IN" b="0" i="0" dirty="0">
                <a:solidFill>
                  <a:srgbClr val="2D2F31"/>
                </a:solidFill>
                <a:effectLst/>
                <a:latin typeface="Udemy Sans"/>
              </a:rPr>
              <a:t>, use this download location instead:</a:t>
            </a:r>
          </a:p>
          <a:p>
            <a:pPr algn="l"/>
            <a:r>
              <a:rPr lang="en-IN" b="0" i="0" dirty="0">
                <a:solidFill>
                  <a:srgbClr val="5624D0"/>
                </a:solidFill>
                <a:effectLst/>
                <a:latin typeface="Udemy Sans"/>
                <a:hlinkClick r:id="rId3"/>
              </a:rPr>
              <a:t>http://media.sundog-soft.com/es/ml-100k.zip</a:t>
            </a:r>
            <a:endParaRPr lang="en-IN" b="0" i="0" dirty="0">
              <a:solidFill>
                <a:srgbClr val="2D2F31"/>
              </a:solidFill>
              <a:effectLst/>
              <a:latin typeface="Udemy Sans"/>
            </a:endParaRPr>
          </a:p>
          <a:p>
            <a:endParaRPr lang="en-US" dirty="0"/>
          </a:p>
        </p:txBody>
      </p:sp>
    </p:spTree>
    <p:extLst>
      <p:ext uri="{BB962C8B-B14F-4D97-AF65-F5344CB8AC3E}">
        <p14:creationId xmlns:p14="http://schemas.microsoft.com/office/powerpoint/2010/main" val="9120010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B237C-A583-94A0-A8C4-8C014872EC61}"/>
              </a:ext>
            </a:extLst>
          </p:cNvPr>
          <p:cNvSpPr>
            <a:spLocks noGrp="1"/>
          </p:cNvSpPr>
          <p:nvPr>
            <p:ph type="title"/>
          </p:nvPr>
        </p:nvSpPr>
        <p:spPr/>
        <p:txBody>
          <a:bodyPr/>
          <a:lstStyle/>
          <a:p>
            <a:endParaRPr lang="en-US"/>
          </a:p>
        </p:txBody>
      </p:sp>
      <p:pic>
        <p:nvPicPr>
          <p:cNvPr id="5" name="Content Placeholder 4" descr="A white text with black text&#10;&#10;Description automatically generated with medium confidence">
            <a:extLst>
              <a:ext uri="{FF2B5EF4-FFF2-40B4-BE49-F238E27FC236}">
                <a16:creationId xmlns:a16="http://schemas.microsoft.com/office/drawing/2014/main" id="{DC34C064-F1A5-9419-1F0A-EAD1AE5A8267}"/>
              </a:ext>
            </a:extLst>
          </p:cNvPr>
          <p:cNvPicPr>
            <a:picLocks noGrp="1" noChangeAspect="1"/>
          </p:cNvPicPr>
          <p:nvPr>
            <p:ph idx="1"/>
          </p:nvPr>
        </p:nvPicPr>
        <p:blipFill>
          <a:blip r:embed="rId2"/>
          <a:stretch>
            <a:fillRect/>
          </a:stretch>
        </p:blipFill>
        <p:spPr>
          <a:xfrm>
            <a:off x="302756" y="365125"/>
            <a:ext cx="11198364" cy="5775574"/>
          </a:xfrm>
        </p:spPr>
      </p:pic>
    </p:spTree>
    <p:extLst>
      <p:ext uri="{BB962C8B-B14F-4D97-AF65-F5344CB8AC3E}">
        <p14:creationId xmlns:p14="http://schemas.microsoft.com/office/powerpoint/2010/main" val="37720172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FFA6-798E-8B2F-0830-FBAD9B44025B}"/>
              </a:ext>
            </a:extLst>
          </p:cNvPr>
          <p:cNvSpPr>
            <a:spLocks noGrp="1"/>
          </p:cNvSpPr>
          <p:nvPr>
            <p:ph type="title"/>
          </p:nvPr>
        </p:nvSpPr>
        <p:spPr/>
        <p:txBody>
          <a:bodyPr/>
          <a:lstStyle/>
          <a:p>
            <a:endParaRPr lang="en-US"/>
          </a:p>
        </p:txBody>
      </p:sp>
      <p:pic>
        <p:nvPicPr>
          <p:cNvPr id="5" name="Content Placeholder 4" descr="A yellow sign with black text&#10;&#10;Description automatically generated">
            <a:extLst>
              <a:ext uri="{FF2B5EF4-FFF2-40B4-BE49-F238E27FC236}">
                <a16:creationId xmlns:a16="http://schemas.microsoft.com/office/drawing/2014/main" id="{BE9C0924-70C2-069C-A99B-A2A5922FD188}"/>
              </a:ext>
            </a:extLst>
          </p:cNvPr>
          <p:cNvPicPr>
            <a:picLocks noGrp="1" noChangeAspect="1"/>
          </p:cNvPicPr>
          <p:nvPr>
            <p:ph idx="1"/>
          </p:nvPr>
        </p:nvPicPr>
        <p:blipFill>
          <a:blip r:embed="rId2"/>
          <a:stretch>
            <a:fillRect/>
          </a:stretch>
        </p:blipFill>
        <p:spPr>
          <a:xfrm>
            <a:off x="670550" y="474345"/>
            <a:ext cx="10078740" cy="4351338"/>
          </a:xfrm>
        </p:spPr>
      </p:pic>
    </p:spTree>
    <p:extLst>
      <p:ext uri="{BB962C8B-B14F-4D97-AF65-F5344CB8AC3E}">
        <p14:creationId xmlns:p14="http://schemas.microsoft.com/office/powerpoint/2010/main" val="24406945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6C9C0-919A-AD81-69A6-CC2CF6EEB53B}"/>
              </a:ext>
            </a:extLst>
          </p:cNvPr>
          <p:cNvSpPr>
            <a:spLocks noGrp="1"/>
          </p:cNvSpPr>
          <p:nvPr>
            <p:ph type="title"/>
          </p:nvPr>
        </p:nvSpPr>
        <p:spPr/>
        <p:txBody>
          <a:bodyPr/>
          <a:lstStyle/>
          <a:p>
            <a:endParaRPr lang="en-US"/>
          </a:p>
        </p:txBody>
      </p:sp>
      <p:pic>
        <p:nvPicPr>
          <p:cNvPr id="5" name="Content Placeholder 4" descr="A close-up of a white card&#10;&#10;Description automatically generated">
            <a:extLst>
              <a:ext uri="{FF2B5EF4-FFF2-40B4-BE49-F238E27FC236}">
                <a16:creationId xmlns:a16="http://schemas.microsoft.com/office/drawing/2014/main" id="{8E436E5B-3E72-BECE-85EA-298A068D4F6E}"/>
              </a:ext>
            </a:extLst>
          </p:cNvPr>
          <p:cNvPicPr>
            <a:picLocks noGrp="1" noChangeAspect="1"/>
          </p:cNvPicPr>
          <p:nvPr>
            <p:ph idx="1"/>
          </p:nvPr>
        </p:nvPicPr>
        <p:blipFill>
          <a:blip r:embed="rId2"/>
          <a:stretch>
            <a:fillRect/>
          </a:stretch>
        </p:blipFill>
        <p:spPr>
          <a:xfrm>
            <a:off x="608548" y="260984"/>
            <a:ext cx="10745252" cy="6425503"/>
          </a:xfrm>
        </p:spPr>
      </p:pic>
    </p:spTree>
    <p:extLst>
      <p:ext uri="{BB962C8B-B14F-4D97-AF65-F5344CB8AC3E}">
        <p14:creationId xmlns:p14="http://schemas.microsoft.com/office/powerpoint/2010/main" val="283330479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06835-A39B-65C0-AB16-A30A8B1240C0}"/>
              </a:ext>
            </a:extLst>
          </p:cNvPr>
          <p:cNvSpPr>
            <a:spLocks noGrp="1"/>
          </p:cNvSpPr>
          <p:nvPr>
            <p:ph type="title"/>
          </p:nvPr>
        </p:nvSpPr>
        <p:spPr/>
        <p:txBody>
          <a:bodyPr/>
          <a:lstStyle/>
          <a:p>
            <a:endParaRPr lang="en-US"/>
          </a:p>
        </p:txBody>
      </p:sp>
      <p:pic>
        <p:nvPicPr>
          <p:cNvPr id="5" name="Content Placeholder 4" descr="A screenshot of a diagram&#10;&#10;Description automatically generated">
            <a:extLst>
              <a:ext uri="{FF2B5EF4-FFF2-40B4-BE49-F238E27FC236}">
                <a16:creationId xmlns:a16="http://schemas.microsoft.com/office/drawing/2014/main" id="{3122147F-BD61-2309-C466-2853E99B605B}"/>
              </a:ext>
            </a:extLst>
          </p:cNvPr>
          <p:cNvPicPr>
            <a:picLocks noGrp="1" noChangeAspect="1"/>
          </p:cNvPicPr>
          <p:nvPr>
            <p:ph idx="1"/>
          </p:nvPr>
        </p:nvPicPr>
        <p:blipFill>
          <a:blip r:embed="rId2"/>
          <a:stretch>
            <a:fillRect/>
          </a:stretch>
        </p:blipFill>
        <p:spPr>
          <a:xfrm>
            <a:off x="457200" y="260984"/>
            <a:ext cx="9641839" cy="5946763"/>
          </a:xfrm>
        </p:spPr>
      </p:pic>
      <p:sp>
        <p:nvSpPr>
          <p:cNvPr id="6" name="TextBox 5">
            <a:extLst>
              <a:ext uri="{FF2B5EF4-FFF2-40B4-BE49-F238E27FC236}">
                <a16:creationId xmlns:a16="http://schemas.microsoft.com/office/drawing/2014/main" id="{A5DA493F-1EFC-998D-9098-AACC4CA1C554}"/>
              </a:ext>
            </a:extLst>
          </p:cNvPr>
          <p:cNvSpPr txBox="1"/>
          <p:nvPr/>
        </p:nvSpPr>
        <p:spPr>
          <a:xfrm>
            <a:off x="508000" y="6431280"/>
            <a:ext cx="2471446" cy="646331"/>
          </a:xfrm>
          <a:prstGeom prst="rect">
            <a:avLst/>
          </a:prstGeom>
          <a:noFill/>
        </p:spPr>
        <p:txBody>
          <a:bodyPr wrap="none" rtlCol="0">
            <a:spAutoFit/>
          </a:bodyPr>
          <a:lstStyle/>
          <a:p>
            <a:r>
              <a:rPr lang="en-US" dirty="0">
                <a:hlinkClick r:id="rId3"/>
              </a:rPr>
              <a:t>https://tez.apache.org/</a:t>
            </a:r>
            <a:endParaRPr lang="en-US" dirty="0"/>
          </a:p>
          <a:p>
            <a:endParaRPr lang="en-US" dirty="0"/>
          </a:p>
        </p:txBody>
      </p:sp>
    </p:spTree>
    <p:extLst>
      <p:ext uri="{BB962C8B-B14F-4D97-AF65-F5344CB8AC3E}">
        <p14:creationId xmlns:p14="http://schemas.microsoft.com/office/powerpoint/2010/main" val="329795596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450C-30EF-EAD2-1BC2-9586555C1EAE}"/>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7A441BB2-8DC0-36BF-B495-409DFEA17DAF}"/>
              </a:ext>
            </a:extLst>
          </p:cNvPr>
          <p:cNvPicPr>
            <a:picLocks noGrp="1" noChangeAspect="1"/>
          </p:cNvPicPr>
          <p:nvPr>
            <p:ph idx="1"/>
          </p:nvPr>
        </p:nvPicPr>
        <p:blipFill>
          <a:blip r:embed="rId2"/>
          <a:stretch>
            <a:fillRect/>
          </a:stretch>
        </p:blipFill>
        <p:spPr>
          <a:xfrm>
            <a:off x="736910" y="220345"/>
            <a:ext cx="10804850" cy="6195306"/>
          </a:xfrm>
        </p:spPr>
      </p:pic>
    </p:spTree>
    <p:extLst>
      <p:ext uri="{BB962C8B-B14F-4D97-AF65-F5344CB8AC3E}">
        <p14:creationId xmlns:p14="http://schemas.microsoft.com/office/powerpoint/2010/main" val="38183488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6FFE-9943-902E-3EA3-9C6CE61F678F}"/>
              </a:ext>
            </a:extLst>
          </p:cNvPr>
          <p:cNvSpPr>
            <a:spLocks noGrp="1"/>
          </p:cNvSpPr>
          <p:nvPr>
            <p:ph type="title"/>
          </p:nvPr>
        </p:nvSpPr>
        <p:spPr/>
        <p:txBody>
          <a:bodyPr/>
          <a:lstStyle/>
          <a:p>
            <a:endParaRPr lang="en-US"/>
          </a:p>
        </p:txBody>
      </p:sp>
      <p:pic>
        <p:nvPicPr>
          <p:cNvPr id="5" name="Content Placeholder 4" descr="A graph with blue and red bars&#10;&#10;Description automatically generated">
            <a:extLst>
              <a:ext uri="{FF2B5EF4-FFF2-40B4-BE49-F238E27FC236}">
                <a16:creationId xmlns:a16="http://schemas.microsoft.com/office/drawing/2014/main" id="{90944C8F-C474-2A22-C968-9F4B7D57B3F8}"/>
              </a:ext>
            </a:extLst>
          </p:cNvPr>
          <p:cNvPicPr>
            <a:picLocks noGrp="1" noChangeAspect="1"/>
          </p:cNvPicPr>
          <p:nvPr>
            <p:ph idx="1"/>
          </p:nvPr>
        </p:nvPicPr>
        <p:blipFill>
          <a:blip r:embed="rId2"/>
          <a:stretch>
            <a:fillRect/>
          </a:stretch>
        </p:blipFill>
        <p:spPr>
          <a:xfrm>
            <a:off x="565323" y="281304"/>
            <a:ext cx="10326197" cy="6347663"/>
          </a:xfrm>
        </p:spPr>
      </p:pic>
    </p:spTree>
    <p:extLst>
      <p:ext uri="{BB962C8B-B14F-4D97-AF65-F5344CB8AC3E}">
        <p14:creationId xmlns:p14="http://schemas.microsoft.com/office/powerpoint/2010/main" val="22775893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7F2E0-5849-C056-8CED-5B9F7F548D27}"/>
              </a:ext>
            </a:extLst>
          </p:cNvPr>
          <p:cNvSpPr>
            <a:spLocks noGrp="1"/>
          </p:cNvSpPr>
          <p:nvPr>
            <p:ph type="title"/>
          </p:nvPr>
        </p:nvSpPr>
        <p:spPr/>
        <p:txBody>
          <a:bodyPr/>
          <a:lstStyle/>
          <a:p>
            <a:endParaRPr lang="en-US"/>
          </a:p>
        </p:txBody>
      </p:sp>
      <p:pic>
        <p:nvPicPr>
          <p:cNvPr id="5" name="Content Placeholder 4" descr="A black stopwatch with a white background&#10;&#10;Description automatically generated">
            <a:extLst>
              <a:ext uri="{FF2B5EF4-FFF2-40B4-BE49-F238E27FC236}">
                <a16:creationId xmlns:a16="http://schemas.microsoft.com/office/drawing/2014/main" id="{1D614368-98CA-F3DD-2EAA-CC86B0D5A524}"/>
              </a:ext>
            </a:extLst>
          </p:cNvPr>
          <p:cNvPicPr>
            <a:picLocks noGrp="1" noChangeAspect="1"/>
          </p:cNvPicPr>
          <p:nvPr>
            <p:ph idx="1"/>
          </p:nvPr>
        </p:nvPicPr>
        <p:blipFill>
          <a:blip r:embed="rId2"/>
          <a:stretch>
            <a:fillRect/>
          </a:stretch>
        </p:blipFill>
        <p:spPr>
          <a:xfrm>
            <a:off x="477776" y="210185"/>
            <a:ext cx="9407904" cy="6436988"/>
          </a:xfrm>
        </p:spPr>
      </p:pic>
    </p:spTree>
    <p:extLst>
      <p:ext uri="{BB962C8B-B14F-4D97-AF65-F5344CB8AC3E}">
        <p14:creationId xmlns:p14="http://schemas.microsoft.com/office/powerpoint/2010/main" val="20538801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A00C6-1CFA-18BB-95E9-923F90875D6E}"/>
              </a:ext>
            </a:extLst>
          </p:cNvPr>
          <p:cNvSpPr>
            <a:spLocks noGrp="1"/>
          </p:cNvSpPr>
          <p:nvPr>
            <p:ph type="title"/>
          </p:nvPr>
        </p:nvSpPr>
        <p:spPr/>
        <p:txBody>
          <a:bodyPr/>
          <a:lstStyle/>
          <a:p>
            <a:r>
              <a:rPr lang="en-US" dirty="0"/>
              <a:t>[Activity] Use Hive on Tez and measure the performance benefits</a:t>
            </a:r>
          </a:p>
        </p:txBody>
      </p:sp>
      <p:pic>
        <p:nvPicPr>
          <p:cNvPr id="5" name="Content Placeholder 4">
            <a:extLst>
              <a:ext uri="{FF2B5EF4-FFF2-40B4-BE49-F238E27FC236}">
                <a16:creationId xmlns:a16="http://schemas.microsoft.com/office/drawing/2014/main" id="{85A7389E-F160-D5D6-B8BC-B3D03E2D059C}"/>
              </a:ext>
            </a:extLst>
          </p:cNvPr>
          <p:cNvPicPr>
            <a:picLocks noGrp="1" noChangeAspect="1"/>
          </p:cNvPicPr>
          <p:nvPr>
            <p:ph idx="1"/>
          </p:nvPr>
        </p:nvPicPr>
        <p:blipFill>
          <a:blip r:embed="rId2"/>
          <a:stretch>
            <a:fillRect/>
          </a:stretch>
        </p:blipFill>
        <p:spPr>
          <a:xfrm>
            <a:off x="2599981" y="2588197"/>
            <a:ext cx="7895173" cy="3904678"/>
          </a:xfrm>
        </p:spPr>
      </p:pic>
    </p:spTree>
    <p:extLst>
      <p:ext uri="{BB962C8B-B14F-4D97-AF65-F5344CB8AC3E}">
        <p14:creationId xmlns:p14="http://schemas.microsoft.com/office/powerpoint/2010/main" val="30585304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2AC9-A476-2D57-666A-DC0C58E3DA0B}"/>
              </a:ext>
            </a:extLst>
          </p:cNvPr>
          <p:cNvSpPr>
            <a:spLocks noGrp="1"/>
          </p:cNvSpPr>
          <p:nvPr>
            <p:ph type="title"/>
          </p:nvPr>
        </p:nvSpPr>
        <p:spPr/>
        <p:txBody>
          <a:bodyPr/>
          <a:lstStyle/>
          <a:p>
            <a:endParaRPr lang="en-US"/>
          </a:p>
        </p:txBody>
      </p:sp>
      <p:pic>
        <p:nvPicPr>
          <p:cNvPr id="5" name="Content Placeholder 4" descr="A white background with blue and white text&#10;&#10;Description automatically generated">
            <a:extLst>
              <a:ext uri="{FF2B5EF4-FFF2-40B4-BE49-F238E27FC236}">
                <a16:creationId xmlns:a16="http://schemas.microsoft.com/office/drawing/2014/main" id="{37A424D9-953E-CD1F-E5FB-EDDA27E75B66}"/>
              </a:ext>
            </a:extLst>
          </p:cNvPr>
          <p:cNvPicPr>
            <a:picLocks noGrp="1" noChangeAspect="1"/>
          </p:cNvPicPr>
          <p:nvPr>
            <p:ph idx="1"/>
          </p:nvPr>
        </p:nvPicPr>
        <p:blipFill>
          <a:blip r:embed="rId2"/>
          <a:stretch>
            <a:fillRect/>
          </a:stretch>
        </p:blipFill>
        <p:spPr>
          <a:xfrm>
            <a:off x="497422" y="365124"/>
            <a:ext cx="10607579" cy="6157995"/>
          </a:xfrm>
        </p:spPr>
      </p:pic>
    </p:spTree>
    <p:extLst>
      <p:ext uri="{BB962C8B-B14F-4D97-AF65-F5344CB8AC3E}">
        <p14:creationId xmlns:p14="http://schemas.microsoft.com/office/powerpoint/2010/main" val="12924074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710A9-88B4-B43A-E177-2EFFEEAD6061}"/>
              </a:ext>
            </a:extLst>
          </p:cNvPr>
          <p:cNvSpPr>
            <a:spLocks noGrp="1"/>
          </p:cNvSpPr>
          <p:nvPr>
            <p:ph type="title"/>
          </p:nvPr>
        </p:nvSpPr>
        <p:spPr/>
        <p:txBody>
          <a:bodyPr/>
          <a:lstStyle/>
          <a:p>
            <a:endParaRPr lang="en-US"/>
          </a:p>
        </p:txBody>
      </p:sp>
      <p:pic>
        <p:nvPicPr>
          <p:cNvPr id="5" name="Content Placeholder 4" descr="A close-up of a person&#10;&#10;Description automatically generated">
            <a:extLst>
              <a:ext uri="{FF2B5EF4-FFF2-40B4-BE49-F238E27FC236}">
                <a16:creationId xmlns:a16="http://schemas.microsoft.com/office/drawing/2014/main" id="{532161C9-9CA8-C3F3-3080-BA8563E6C903}"/>
              </a:ext>
            </a:extLst>
          </p:cNvPr>
          <p:cNvPicPr>
            <a:picLocks noGrp="1" noChangeAspect="1"/>
          </p:cNvPicPr>
          <p:nvPr>
            <p:ph idx="1"/>
          </p:nvPr>
        </p:nvPicPr>
        <p:blipFill>
          <a:blip r:embed="rId2"/>
          <a:stretch>
            <a:fillRect/>
          </a:stretch>
        </p:blipFill>
        <p:spPr>
          <a:xfrm>
            <a:off x="453626" y="228180"/>
            <a:ext cx="10515600" cy="6426200"/>
          </a:xfrm>
        </p:spPr>
      </p:pic>
    </p:spTree>
    <p:extLst>
      <p:ext uri="{BB962C8B-B14F-4D97-AF65-F5344CB8AC3E}">
        <p14:creationId xmlns:p14="http://schemas.microsoft.com/office/powerpoint/2010/main" val="2087158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F2D5-58F8-3538-65B9-1808F5432F7B}"/>
              </a:ext>
            </a:extLst>
          </p:cNvPr>
          <p:cNvSpPr>
            <a:spLocks noGrp="1"/>
          </p:cNvSpPr>
          <p:nvPr>
            <p:ph type="title"/>
          </p:nvPr>
        </p:nvSpPr>
        <p:spPr/>
        <p:txBody>
          <a:bodyPr/>
          <a:lstStyle/>
          <a:p>
            <a:r>
              <a:rPr lang="en-US" dirty="0"/>
              <a:t>Installing the </a:t>
            </a:r>
            <a:r>
              <a:rPr lang="en-US" dirty="0" err="1"/>
              <a:t>MovieLens</a:t>
            </a:r>
            <a:r>
              <a:rPr lang="en-US" dirty="0"/>
              <a:t> dataset</a:t>
            </a:r>
          </a:p>
        </p:txBody>
      </p:sp>
      <p:sp>
        <p:nvSpPr>
          <p:cNvPr id="3" name="Content Placeholder 2">
            <a:extLst>
              <a:ext uri="{FF2B5EF4-FFF2-40B4-BE49-F238E27FC236}">
                <a16:creationId xmlns:a16="http://schemas.microsoft.com/office/drawing/2014/main" id="{798CBF12-468C-FBBC-C74E-F84208136F1E}"/>
              </a:ext>
            </a:extLst>
          </p:cNvPr>
          <p:cNvSpPr>
            <a:spLocks noGrp="1"/>
          </p:cNvSpPr>
          <p:nvPr>
            <p:ph idx="1"/>
          </p:nvPr>
        </p:nvSpPr>
        <p:spPr>
          <a:xfrm>
            <a:off x="721360" y="1690688"/>
            <a:ext cx="10515600" cy="4351338"/>
          </a:xfrm>
        </p:spPr>
        <p:txBody>
          <a:bodyPr/>
          <a:lstStyle/>
          <a:p>
            <a:r>
              <a:rPr lang="en-US" dirty="0"/>
              <a:t>File View -&gt; /Users/</a:t>
            </a:r>
            <a:r>
              <a:rPr lang="en-US" dirty="0" err="1"/>
              <a:t>maria_dev</a:t>
            </a:r>
            <a:r>
              <a:rPr lang="en-US" dirty="0"/>
              <a:t>/ml-100k/</a:t>
            </a:r>
            <a:r>
              <a:rPr lang="en-US" dirty="0" err="1"/>
              <a:t>ratings.data</a:t>
            </a:r>
            <a:r>
              <a:rPr lang="en-US" dirty="0"/>
              <a:t>-</a:t>
            </a:r>
          </a:p>
        </p:txBody>
      </p:sp>
      <p:pic>
        <p:nvPicPr>
          <p:cNvPr id="5" name="Picture 4">
            <a:extLst>
              <a:ext uri="{FF2B5EF4-FFF2-40B4-BE49-F238E27FC236}">
                <a16:creationId xmlns:a16="http://schemas.microsoft.com/office/drawing/2014/main" id="{41764CB5-9C17-E33D-232A-430296025B0A}"/>
              </a:ext>
            </a:extLst>
          </p:cNvPr>
          <p:cNvPicPr>
            <a:picLocks noChangeAspect="1"/>
          </p:cNvPicPr>
          <p:nvPr/>
        </p:nvPicPr>
        <p:blipFill>
          <a:blip r:embed="rId2"/>
          <a:stretch>
            <a:fillRect/>
          </a:stretch>
        </p:blipFill>
        <p:spPr>
          <a:xfrm>
            <a:off x="955040" y="2593272"/>
            <a:ext cx="9895840" cy="4061528"/>
          </a:xfrm>
          <a:prstGeom prst="rect">
            <a:avLst/>
          </a:prstGeom>
        </p:spPr>
      </p:pic>
    </p:spTree>
    <p:extLst>
      <p:ext uri="{BB962C8B-B14F-4D97-AF65-F5344CB8AC3E}">
        <p14:creationId xmlns:p14="http://schemas.microsoft.com/office/powerpoint/2010/main" val="335301468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502E-5789-614E-39EB-D033C76F6E9C}"/>
              </a:ext>
            </a:extLst>
          </p:cNvPr>
          <p:cNvSpPr>
            <a:spLocks noGrp="1"/>
          </p:cNvSpPr>
          <p:nvPr>
            <p:ph type="title"/>
          </p:nvPr>
        </p:nvSpPr>
        <p:spPr/>
        <p:txBody>
          <a:bodyPr/>
          <a:lstStyle/>
          <a:p>
            <a:endParaRPr lang="en-US"/>
          </a:p>
        </p:txBody>
      </p:sp>
      <p:pic>
        <p:nvPicPr>
          <p:cNvPr id="5" name="Content Placeholder 4" descr="A white paper with black text&#10;&#10;Description automatically generated">
            <a:extLst>
              <a:ext uri="{FF2B5EF4-FFF2-40B4-BE49-F238E27FC236}">
                <a16:creationId xmlns:a16="http://schemas.microsoft.com/office/drawing/2014/main" id="{1445837F-6757-85A2-923E-31C0EA70DE96}"/>
              </a:ext>
            </a:extLst>
          </p:cNvPr>
          <p:cNvPicPr>
            <a:picLocks noGrp="1" noChangeAspect="1"/>
          </p:cNvPicPr>
          <p:nvPr>
            <p:ph idx="1"/>
          </p:nvPr>
        </p:nvPicPr>
        <p:blipFill>
          <a:blip r:embed="rId2"/>
          <a:stretch>
            <a:fillRect/>
          </a:stretch>
        </p:blipFill>
        <p:spPr>
          <a:xfrm>
            <a:off x="466287" y="365124"/>
            <a:ext cx="10803967" cy="6407119"/>
          </a:xfrm>
        </p:spPr>
      </p:pic>
    </p:spTree>
    <p:extLst>
      <p:ext uri="{BB962C8B-B14F-4D97-AF65-F5344CB8AC3E}">
        <p14:creationId xmlns:p14="http://schemas.microsoft.com/office/powerpoint/2010/main" val="366607817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F23D-61EF-7C21-A126-920FB2319896}"/>
              </a:ext>
            </a:extLst>
          </p:cNvPr>
          <p:cNvSpPr>
            <a:spLocks noGrp="1"/>
          </p:cNvSpPr>
          <p:nvPr>
            <p:ph type="title"/>
          </p:nvPr>
        </p:nvSpPr>
        <p:spPr/>
        <p:txBody>
          <a:bodyPr/>
          <a:lstStyle/>
          <a:p>
            <a:endParaRPr lang="en-US"/>
          </a:p>
        </p:txBody>
      </p:sp>
      <p:pic>
        <p:nvPicPr>
          <p:cNvPr id="5" name="Content Placeholder 4" descr="A close-up of a puzzle&#10;&#10;Description automatically generated">
            <a:extLst>
              <a:ext uri="{FF2B5EF4-FFF2-40B4-BE49-F238E27FC236}">
                <a16:creationId xmlns:a16="http://schemas.microsoft.com/office/drawing/2014/main" id="{641B17E2-A190-3D70-BE3F-EF56E7F4BA9B}"/>
              </a:ext>
            </a:extLst>
          </p:cNvPr>
          <p:cNvPicPr>
            <a:picLocks noGrp="1" noChangeAspect="1"/>
          </p:cNvPicPr>
          <p:nvPr>
            <p:ph idx="1"/>
          </p:nvPr>
        </p:nvPicPr>
        <p:blipFill>
          <a:blip r:embed="rId2"/>
          <a:stretch>
            <a:fillRect/>
          </a:stretch>
        </p:blipFill>
        <p:spPr>
          <a:xfrm>
            <a:off x="483602" y="250212"/>
            <a:ext cx="10257844" cy="6442545"/>
          </a:xfrm>
        </p:spPr>
      </p:pic>
    </p:spTree>
    <p:extLst>
      <p:ext uri="{BB962C8B-B14F-4D97-AF65-F5344CB8AC3E}">
        <p14:creationId xmlns:p14="http://schemas.microsoft.com/office/powerpoint/2010/main" val="18668616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DA90-15E9-028C-CA0B-C5A716743C87}"/>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CF93C437-75AF-C922-89DA-B64672FCECFE}"/>
              </a:ext>
            </a:extLst>
          </p:cNvPr>
          <p:cNvPicPr>
            <a:picLocks noGrp="1" noChangeAspect="1"/>
          </p:cNvPicPr>
          <p:nvPr>
            <p:ph idx="1"/>
          </p:nvPr>
        </p:nvPicPr>
        <p:blipFill>
          <a:blip r:embed="rId2"/>
          <a:stretch>
            <a:fillRect/>
          </a:stretch>
        </p:blipFill>
        <p:spPr>
          <a:xfrm>
            <a:off x="411294" y="140044"/>
            <a:ext cx="10352185" cy="6681058"/>
          </a:xfrm>
        </p:spPr>
      </p:pic>
    </p:spTree>
    <p:extLst>
      <p:ext uri="{BB962C8B-B14F-4D97-AF65-F5344CB8AC3E}">
        <p14:creationId xmlns:p14="http://schemas.microsoft.com/office/powerpoint/2010/main" val="250535614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44275-3F6D-F6A8-6603-8EC0DCFEFCC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50547B7-1D5A-280D-C5A0-21B5351257CF}"/>
              </a:ext>
            </a:extLst>
          </p:cNvPr>
          <p:cNvPicPr>
            <a:picLocks noGrp="1" noChangeAspect="1"/>
          </p:cNvPicPr>
          <p:nvPr>
            <p:ph idx="1"/>
          </p:nvPr>
        </p:nvPicPr>
        <p:blipFill>
          <a:blip r:embed="rId2"/>
          <a:stretch>
            <a:fillRect/>
          </a:stretch>
        </p:blipFill>
        <p:spPr>
          <a:xfrm>
            <a:off x="188922" y="170995"/>
            <a:ext cx="11802724" cy="5772605"/>
          </a:xfrm>
        </p:spPr>
      </p:pic>
    </p:spTree>
    <p:extLst>
      <p:ext uri="{BB962C8B-B14F-4D97-AF65-F5344CB8AC3E}">
        <p14:creationId xmlns:p14="http://schemas.microsoft.com/office/powerpoint/2010/main" val="3001579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8144-F0AA-CEBB-FA52-B1622ABCAE42}"/>
              </a:ext>
            </a:extLst>
          </p:cNvPr>
          <p:cNvSpPr>
            <a:spLocks noGrp="1"/>
          </p:cNvSpPr>
          <p:nvPr>
            <p:ph type="title"/>
          </p:nvPr>
        </p:nvSpPr>
        <p:spPr/>
        <p:txBody>
          <a:bodyPr/>
          <a:lstStyle/>
          <a:p>
            <a:r>
              <a:rPr lang="en-US" dirty="0"/>
              <a:t>Install </a:t>
            </a:r>
            <a:r>
              <a:rPr lang="en-US" dirty="0" err="1"/>
              <a:t>MovieLens</a:t>
            </a:r>
            <a:r>
              <a:rPr lang="en-US" dirty="0"/>
              <a:t> Dataset into HDFS using command line</a:t>
            </a:r>
          </a:p>
        </p:txBody>
      </p:sp>
      <p:sp>
        <p:nvSpPr>
          <p:cNvPr id="7" name="Content Placeholder 6">
            <a:extLst>
              <a:ext uri="{FF2B5EF4-FFF2-40B4-BE49-F238E27FC236}">
                <a16:creationId xmlns:a16="http://schemas.microsoft.com/office/drawing/2014/main" id="{E5E6536F-DCF2-B16B-1C32-1447BE816A43}"/>
              </a:ext>
            </a:extLst>
          </p:cNvPr>
          <p:cNvSpPr>
            <a:spLocks noGrp="1"/>
          </p:cNvSpPr>
          <p:nvPr>
            <p:ph idx="1"/>
          </p:nvPr>
        </p:nvSpPr>
        <p:spPr/>
        <p:txBody>
          <a:bodyPr>
            <a:normAutofit fontScale="85000" lnSpcReduction="20000"/>
          </a:bodyPr>
          <a:lstStyle/>
          <a:p>
            <a:r>
              <a:rPr lang="en-US" dirty="0" err="1"/>
              <a:t>Ssh</a:t>
            </a:r>
            <a:r>
              <a:rPr lang="en-US" dirty="0"/>
              <a:t> </a:t>
            </a:r>
            <a:r>
              <a:rPr lang="en-US" dirty="0">
                <a:hlinkClick r:id="rId2"/>
              </a:rPr>
              <a:t>maria_dev@127.0.0.1</a:t>
            </a:r>
            <a:r>
              <a:rPr lang="en-US" dirty="0"/>
              <a:t> –p 2222</a:t>
            </a:r>
          </a:p>
          <a:p>
            <a:endParaRPr lang="en-US" dirty="0"/>
          </a:p>
          <a:p>
            <a:r>
              <a:rPr lang="en-US" dirty="0"/>
              <a:t>Hadoop fs –ls</a:t>
            </a:r>
          </a:p>
          <a:p>
            <a:r>
              <a:rPr lang="en-US" dirty="0"/>
              <a:t>Hadoop fs –</a:t>
            </a:r>
            <a:r>
              <a:rPr lang="en-US" dirty="0" err="1"/>
              <a:t>mkdir</a:t>
            </a:r>
            <a:r>
              <a:rPr lang="en-US" dirty="0"/>
              <a:t> ml-100k</a:t>
            </a:r>
          </a:p>
          <a:p>
            <a:r>
              <a:rPr lang="en-US" dirty="0" err="1"/>
              <a:t>Wget</a:t>
            </a:r>
            <a:r>
              <a:rPr lang="en-US" dirty="0"/>
              <a:t> </a:t>
            </a:r>
            <a:r>
              <a:rPr lang="en-US" dirty="0">
                <a:hlinkClick r:id="rId3"/>
              </a:rPr>
              <a:t>http://media.sundog-soft.com/hadoop/ml-100k/u.data</a:t>
            </a:r>
            <a:endParaRPr lang="en-US" dirty="0"/>
          </a:p>
          <a:p>
            <a:r>
              <a:rPr lang="en-US" dirty="0"/>
              <a:t>Ls –la</a:t>
            </a:r>
          </a:p>
          <a:p>
            <a:r>
              <a:rPr lang="en-US" dirty="0"/>
              <a:t>Hadoop fs –</a:t>
            </a:r>
            <a:r>
              <a:rPr lang="en-US" dirty="0" err="1"/>
              <a:t>copyFromLocal</a:t>
            </a:r>
            <a:r>
              <a:rPr lang="en-US" dirty="0"/>
              <a:t> </a:t>
            </a:r>
            <a:r>
              <a:rPr lang="en-US" dirty="0" err="1"/>
              <a:t>u.data</a:t>
            </a:r>
            <a:r>
              <a:rPr lang="en-US" dirty="0"/>
              <a:t> ml-100k/</a:t>
            </a:r>
            <a:r>
              <a:rPr lang="en-US" dirty="0" err="1"/>
              <a:t>u.data</a:t>
            </a:r>
            <a:endParaRPr lang="en-US" dirty="0"/>
          </a:p>
          <a:p>
            <a:r>
              <a:rPr lang="en-US" dirty="0"/>
              <a:t>Hadoop fs –ls ml-100k/</a:t>
            </a:r>
          </a:p>
          <a:p>
            <a:r>
              <a:rPr lang="en-US" dirty="0"/>
              <a:t>Hadoop fs –rm ml-100k/</a:t>
            </a:r>
            <a:r>
              <a:rPr lang="en-US" dirty="0" err="1"/>
              <a:t>u.data</a:t>
            </a:r>
            <a:endParaRPr lang="en-US" dirty="0"/>
          </a:p>
          <a:p>
            <a:r>
              <a:rPr lang="en-US" dirty="0"/>
              <a:t>Hadoop fs –</a:t>
            </a:r>
            <a:r>
              <a:rPr lang="en-US" dirty="0" err="1"/>
              <a:t>rmdir</a:t>
            </a:r>
            <a:r>
              <a:rPr lang="en-US" dirty="0"/>
              <a:t> ml-100k</a:t>
            </a:r>
          </a:p>
          <a:p>
            <a:r>
              <a:rPr lang="en-US" dirty="0"/>
              <a:t>Hadoop fs –ls</a:t>
            </a:r>
          </a:p>
          <a:p>
            <a:endParaRPr lang="en-US" dirty="0"/>
          </a:p>
          <a:p>
            <a:endParaRPr lang="en-US" dirty="0"/>
          </a:p>
        </p:txBody>
      </p:sp>
    </p:spTree>
    <p:extLst>
      <p:ext uri="{BB962C8B-B14F-4D97-AF65-F5344CB8AC3E}">
        <p14:creationId xmlns:p14="http://schemas.microsoft.com/office/powerpoint/2010/main" val="3130561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0D41-024B-8C43-F836-C17A36300B22}"/>
              </a:ext>
            </a:extLst>
          </p:cNvPr>
          <p:cNvSpPr>
            <a:spLocks noGrp="1"/>
          </p:cNvSpPr>
          <p:nvPr>
            <p:ph type="title"/>
          </p:nvPr>
        </p:nvSpPr>
        <p:spPr>
          <a:xfrm>
            <a:off x="325120" y="365125"/>
            <a:ext cx="11028680" cy="762635"/>
          </a:xfrm>
        </p:spPr>
        <p:txBody>
          <a:bodyPr/>
          <a:lstStyle/>
          <a:p>
            <a:r>
              <a:rPr lang="en-US" dirty="0"/>
              <a:t>MapReduce: What it is, and how it works</a:t>
            </a:r>
          </a:p>
        </p:txBody>
      </p:sp>
      <p:pic>
        <p:nvPicPr>
          <p:cNvPr id="13" name="Content Placeholder 12">
            <a:extLst>
              <a:ext uri="{FF2B5EF4-FFF2-40B4-BE49-F238E27FC236}">
                <a16:creationId xmlns:a16="http://schemas.microsoft.com/office/drawing/2014/main" id="{9AD08B8A-AA09-EE70-E42B-117FCE86FA40}"/>
              </a:ext>
            </a:extLst>
          </p:cNvPr>
          <p:cNvPicPr>
            <a:picLocks noGrp="1" noChangeAspect="1"/>
          </p:cNvPicPr>
          <p:nvPr>
            <p:ph idx="1"/>
          </p:nvPr>
        </p:nvPicPr>
        <p:blipFill>
          <a:blip r:embed="rId2"/>
          <a:stretch>
            <a:fillRect/>
          </a:stretch>
        </p:blipFill>
        <p:spPr>
          <a:xfrm>
            <a:off x="839395" y="1530985"/>
            <a:ext cx="7221369" cy="4351338"/>
          </a:xfrm>
        </p:spPr>
      </p:pic>
    </p:spTree>
    <p:extLst>
      <p:ext uri="{BB962C8B-B14F-4D97-AF65-F5344CB8AC3E}">
        <p14:creationId xmlns:p14="http://schemas.microsoft.com/office/powerpoint/2010/main" val="3188672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6E339-E74D-2F20-7C64-4E5BE0D30D5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14DD8CD-1A73-07C0-18DB-80F7C845670F}"/>
              </a:ext>
            </a:extLst>
          </p:cNvPr>
          <p:cNvPicPr>
            <a:picLocks noGrp="1" noChangeAspect="1"/>
          </p:cNvPicPr>
          <p:nvPr>
            <p:ph idx="1"/>
          </p:nvPr>
        </p:nvPicPr>
        <p:blipFill>
          <a:blip r:embed="rId2"/>
          <a:stretch>
            <a:fillRect/>
          </a:stretch>
        </p:blipFill>
        <p:spPr>
          <a:xfrm>
            <a:off x="282477" y="159384"/>
            <a:ext cx="9450803" cy="6340287"/>
          </a:xfrm>
        </p:spPr>
      </p:pic>
    </p:spTree>
    <p:extLst>
      <p:ext uri="{BB962C8B-B14F-4D97-AF65-F5344CB8AC3E}">
        <p14:creationId xmlns:p14="http://schemas.microsoft.com/office/powerpoint/2010/main" val="3447814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2066C-4826-2464-B21C-BFCCE90BE4C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06D0BF8-339D-2ECE-BA97-C6AA0E06AB06}"/>
              </a:ext>
            </a:extLst>
          </p:cNvPr>
          <p:cNvPicPr>
            <a:picLocks noGrp="1" noChangeAspect="1"/>
          </p:cNvPicPr>
          <p:nvPr>
            <p:ph idx="1"/>
          </p:nvPr>
        </p:nvPicPr>
        <p:blipFill>
          <a:blip r:embed="rId2"/>
          <a:stretch>
            <a:fillRect/>
          </a:stretch>
        </p:blipFill>
        <p:spPr>
          <a:xfrm>
            <a:off x="607209" y="365125"/>
            <a:ext cx="9654391" cy="6185456"/>
          </a:xfrm>
        </p:spPr>
      </p:pic>
    </p:spTree>
    <p:extLst>
      <p:ext uri="{BB962C8B-B14F-4D97-AF65-F5344CB8AC3E}">
        <p14:creationId xmlns:p14="http://schemas.microsoft.com/office/powerpoint/2010/main" val="3988688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EFC9-F29C-0DA9-0823-B5C7B18A99F7}"/>
              </a:ext>
            </a:extLst>
          </p:cNvPr>
          <p:cNvSpPr>
            <a:spLocks noGrp="1"/>
          </p:cNvSpPr>
          <p:nvPr>
            <p:ph type="title"/>
          </p:nvPr>
        </p:nvSpPr>
        <p:spPr/>
        <p:txBody>
          <a:bodyPr/>
          <a:lstStyle/>
          <a:p>
            <a:endParaRPr lang="en-US"/>
          </a:p>
        </p:txBody>
      </p:sp>
      <p:pic>
        <p:nvPicPr>
          <p:cNvPr id="5" name="Content Placeholder 4" descr="A screen shot of a computer&#10;&#10;Description automatically generated">
            <a:extLst>
              <a:ext uri="{FF2B5EF4-FFF2-40B4-BE49-F238E27FC236}">
                <a16:creationId xmlns:a16="http://schemas.microsoft.com/office/drawing/2014/main" id="{42BEBE79-51C4-C3E2-DE99-6BFAEE78D57D}"/>
              </a:ext>
            </a:extLst>
          </p:cNvPr>
          <p:cNvPicPr>
            <a:picLocks noGrp="1" noChangeAspect="1"/>
          </p:cNvPicPr>
          <p:nvPr>
            <p:ph idx="1"/>
          </p:nvPr>
        </p:nvPicPr>
        <p:blipFill>
          <a:blip r:embed="rId2"/>
          <a:stretch>
            <a:fillRect/>
          </a:stretch>
        </p:blipFill>
        <p:spPr>
          <a:xfrm>
            <a:off x="398360" y="365124"/>
            <a:ext cx="8745640" cy="5384829"/>
          </a:xfrm>
        </p:spPr>
      </p:pic>
    </p:spTree>
    <p:extLst>
      <p:ext uri="{BB962C8B-B14F-4D97-AF65-F5344CB8AC3E}">
        <p14:creationId xmlns:p14="http://schemas.microsoft.com/office/powerpoint/2010/main" val="35160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4036F-D401-B970-B897-21E3FD9964C5}"/>
              </a:ext>
            </a:extLst>
          </p:cNvPr>
          <p:cNvSpPr>
            <a:spLocks noGrp="1"/>
          </p:cNvSpPr>
          <p:nvPr>
            <p:ph idx="1"/>
          </p:nvPr>
        </p:nvSpPr>
        <p:spPr>
          <a:xfrm>
            <a:off x="274320" y="162560"/>
            <a:ext cx="11079480" cy="6014403"/>
          </a:xfrm>
        </p:spPr>
        <p:txBody>
          <a:bodyPr>
            <a:normAutofit fontScale="92500" lnSpcReduction="20000"/>
          </a:bodyPr>
          <a:lstStyle/>
          <a:p>
            <a:r>
              <a:rPr lang="en-IN" b="1" i="0" dirty="0">
                <a:solidFill>
                  <a:srgbClr val="2D2F31"/>
                </a:solidFill>
                <a:effectLst/>
                <a:latin typeface="Udemy Sans"/>
              </a:rPr>
              <a:t>If you have trouble downloading Hortonworks Data Platform...</a:t>
            </a:r>
          </a:p>
          <a:p>
            <a:pPr algn="l"/>
            <a:r>
              <a:rPr lang="en-IN" b="0" i="0" dirty="0">
                <a:solidFill>
                  <a:srgbClr val="2D2F31"/>
                </a:solidFill>
                <a:effectLst/>
                <a:latin typeface="Udemy Sans"/>
              </a:rPr>
              <a:t>In the next lecture, we're going to install a complete "big data" framework - Hortonworks Data Platform - on your own desktop!</a:t>
            </a:r>
          </a:p>
          <a:p>
            <a:pPr algn="l"/>
            <a:r>
              <a:rPr lang="en-IN" b="0" i="0" dirty="0">
                <a:solidFill>
                  <a:srgbClr val="2D2F31"/>
                </a:solidFill>
                <a:effectLst/>
                <a:latin typeface="Udemy Sans"/>
              </a:rPr>
              <a:t>However, the download process on the Cloudera website seems to work unreliably at times. If you find you cannot download the HDP 2.6.5 sandbox image for </a:t>
            </a:r>
            <a:r>
              <a:rPr lang="en-IN" b="0" i="0" dirty="0" err="1">
                <a:solidFill>
                  <a:srgbClr val="2D2F31"/>
                </a:solidFill>
                <a:effectLst/>
                <a:latin typeface="Udemy Sans"/>
              </a:rPr>
              <a:t>Virtualbox</a:t>
            </a:r>
            <a:r>
              <a:rPr lang="en-IN" b="0" i="0" dirty="0">
                <a:solidFill>
                  <a:srgbClr val="2D2F31"/>
                </a:solidFill>
                <a:effectLst/>
                <a:latin typeface="Udemy Sans"/>
              </a:rPr>
              <a:t> as shown, try this direct link to their HDP 2.6.5 download:</a:t>
            </a:r>
          </a:p>
          <a:p>
            <a:pPr algn="l"/>
            <a:r>
              <a:rPr lang="en-IN" b="0" i="0" dirty="0">
                <a:solidFill>
                  <a:srgbClr val="5624D0"/>
                </a:solidFill>
                <a:effectLst/>
                <a:latin typeface="Udemy Sans"/>
                <a:hlinkClick r:id="rId2"/>
              </a:rPr>
              <a:t>https://archive.cloudera.com/hwx-sandbox/hdp/hdp-2.6.5/HDP_2.6.5_virtualbox_180626.ova</a:t>
            </a:r>
            <a:endParaRPr lang="en-IN" b="0" i="0" dirty="0">
              <a:solidFill>
                <a:srgbClr val="2D2F31"/>
              </a:solidFill>
              <a:effectLst/>
              <a:latin typeface="Udemy Sans"/>
            </a:endParaRPr>
          </a:p>
          <a:p>
            <a:pPr algn="l"/>
            <a:endParaRPr lang="en-IN" b="0" i="0" dirty="0">
              <a:solidFill>
                <a:srgbClr val="2D2F31"/>
              </a:solidFill>
              <a:effectLst/>
              <a:latin typeface="Udemy Sans"/>
            </a:endParaRPr>
          </a:p>
          <a:p>
            <a:pPr algn="l"/>
            <a:r>
              <a:rPr lang="en-IN" b="0" i="0" dirty="0">
                <a:solidFill>
                  <a:srgbClr val="2D2F31"/>
                </a:solidFill>
                <a:effectLst/>
                <a:latin typeface="Udemy Sans"/>
              </a:rPr>
              <a:t>Or, if you need 2.5 instead:</a:t>
            </a:r>
          </a:p>
          <a:p>
            <a:pPr algn="l"/>
            <a:r>
              <a:rPr lang="en-IN" b="0" i="0" dirty="0">
                <a:solidFill>
                  <a:srgbClr val="5624D0"/>
                </a:solidFill>
                <a:effectLst/>
                <a:latin typeface="Udemy Sans"/>
                <a:hlinkClick r:id="rId3"/>
              </a:rPr>
              <a:t>https://archive.cloudera.com/hwx-sandbox/hdp/hdp-2.5.0/HDP_2.5_virtualbox.ova</a:t>
            </a:r>
            <a:endParaRPr lang="en-IN" b="0" i="0" dirty="0">
              <a:solidFill>
                <a:srgbClr val="2D2F31"/>
              </a:solidFill>
              <a:effectLst/>
              <a:latin typeface="Udemy Sans"/>
            </a:endParaRPr>
          </a:p>
          <a:p>
            <a:pPr algn="l"/>
            <a:r>
              <a:rPr lang="en-IN" b="0" i="0" dirty="0">
                <a:solidFill>
                  <a:srgbClr val="2D2F31"/>
                </a:solidFill>
                <a:effectLst/>
                <a:latin typeface="Udemy Sans"/>
              </a:rPr>
              <a:t>Remember, you need at least 8GB of free RAM on your system to run HDP. If you don't have that much memory, don't worry - you can still learn by just watching the videos.</a:t>
            </a:r>
          </a:p>
          <a:p>
            <a:pPr algn="l"/>
            <a:r>
              <a:rPr lang="en-IN" b="0" i="0" dirty="0">
                <a:solidFill>
                  <a:srgbClr val="2D2F31"/>
                </a:solidFill>
                <a:effectLst/>
                <a:latin typeface="Udemy Sans"/>
              </a:rPr>
              <a:t>Onward!</a:t>
            </a:r>
            <a:br>
              <a:rPr lang="en-IN" dirty="0"/>
            </a:br>
            <a:endParaRPr lang="en-US" dirty="0"/>
          </a:p>
        </p:txBody>
      </p:sp>
    </p:spTree>
    <p:extLst>
      <p:ext uri="{BB962C8B-B14F-4D97-AF65-F5344CB8AC3E}">
        <p14:creationId xmlns:p14="http://schemas.microsoft.com/office/powerpoint/2010/main" val="4257439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90ED-EF7B-CAF5-E831-1B81F6B608B9}"/>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4778AB1A-24F8-63C6-18BC-4E3FD6A6D696}"/>
              </a:ext>
            </a:extLst>
          </p:cNvPr>
          <p:cNvPicPr>
            <a:picLocks noGrp="1" noChangeAspect="1"/>
          </p:cNvPicPr>
          <p:nvPr>
            <p:ph idx="1"/>
          </p:nvPr>
        </p:nvPicPr>
        <p:blipFill>
          <a:blip r:embed="rId2"/>
          <a:stretch>
            <a:fillRect/>
          </a:stretch>
        </p:blipFill>
        <p:spPr>
          <a:xfrm>
            <a:off x="319830" y="271144"/>
            <a:ext cx="9850330" cy="6000661"/>
          </a:xfrm>
        </p:spPr>
      </p:pic>
    </p:spTree>
    <p:extLst>
      <p:ext uri="{BB962C8B-B14F-4D97-AF65-F5344CB8AC3E}">
        <p14:creationId xmlns:p14="http://schemas.microsoft.com/office/powerpoint/2010/main" val="3617180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6E4AB-F98E-A0F3-0B85-8AC64C54135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FA1A926-CC79-4174-A866-C296F9959AFE}"/>
              </a:ext>
            </a:extLst>
          </p:cNvPr>
          <p:cNvPicPr>
            <a:picLocks noGrp="1" noChangeAspect="1"/>
          </p:cNvPicPr>
          <p:nvPr>
            <p:ph idx="1"/>
          </p:nvPr>
        </p:nvPicPr>
        <p:blipFill>
          <a:blip r:embed="rId2"/>
          <a:stretch>
            <a:fillRect/>
          </a:stretch>
        </p:blipFill>
        <p:spPr>
          <a:xfrm>
            <a:off x="273542" y="281304"/>
            <a:ext cx="9093978" cy="5191981"/>
          </a:xfrm>
        </p:spPr>
      </p:pic>
    </p:spTree>
    <p:extLst>
      <p:ext uri="{BB962C8B-B14F-4D97-AF65-F5344CB8AC3E}">
        <p14:creationId xmlns:p14="http://schemas.microsoft.com/office/powerpoint/2010/main" val="3823344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1138-7E01-37A9-0D27-87861152F76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F85767D-8042-43DB-84CF-6AF15DC1BDB4}"/>
              </a:ext>
            </a:extLst>
          </p:cNvPr>
          <p:cNvPicPr>
            <a:picLocks noGrp="1" noChangeAspect="1"/>
          </p:cNvPicPr>
          <p:nvPr>
            <p:ph idx="1"/>
          </p:nvPr>
        </p:nvPicPr>
        <p:blipFill>
          <a:blip r:embed="rId2"/>
          <a:stretch>
            <a:fillRect/>
          </a:stretch>
        </p:blipFill>
        <p:spPr>
          <a:xfrm>
            <a:off x="387290" y="291465"/>
            <a:ext cx="11144310" cy="5908796"/>
          </a:xfrm>
        </p:spPr>
      </p:pic>
    </p:spTree>
    <p:extLst>
      <p:ext uri="{BB962C8B-B14F-4D97-AF65-F5344CB8AC3E}">
        <p14:creationId xmlns:p14="http://schemas.microsoft.com/office/powerpoint/2010/main" val="240751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59CF-6060-1004-376B-5C1F249E8F30}"/>
              </a:ext>
            </a:extLst>
          </p:cNvPr>
          <p:cNvSpPr>
            <a:spLocks noGrp="1"/>
          </p:cNvSpPr>
          <p:nvPr>
            <p:ph type="title"/>
          </p:nvPr>
        </p:nvSpPr>
        <p:spPr/>
        <p:txBody>
          <a:bodyPr/>
          <a:lstStyle/>
          <a:p>
            <a:endParaRPr lang="en-US"/>
          </a:p>
        </p:txBody>
      </p:sp>
      <p:pic>
        <p:nvPicPr>
          <p:cNvPr id="5" name="Content Placeholder 4" descr="A screen shot of a movie&#10;&#10;Description automatically generated">
            <a:extLst>
              <a:ext uri="{FF2B5EF4-FFF2-40B4-BE49-F238E27FC236}">
                <a16:creationId xmlns:a16="http://schemas.microsoft.com/office/drawing/2014/main" id="{B6371D12-4453-CDF0-B297-777E04FABDB9}"/>
              </a:ext>
            </a:extLst>
          </p:cNvPr>
          <p:cNvPicPr>
            <a:picLocks noGrp="1" noChangeAspect="1"/>
          </p:cNvPicPr>
          <p:nvPr>
            <p:ph idx="1"/>
          </p:nvPr>
        </p:nvPicPr>
        <p:blipFill>
          <a:blip r:embed="rId2"/>
          <a:stretch>
            <a:fillRect/>
          </a:stretch>
        </p:blipFill>
        <p:spPr>
          <a:xfrm>
            <a:off x="304640" y="281304"/>
            <a:ext cx="10800240" cy="6038317"/>
          </a:xfrm>
        </p:spPr>
      </p:pic>
    </p:spTree>
    <p:extLst>
      <p:ext uri="{BB962C8B-B14F-4D97-AF65-F5344CB8AC3E}">
        <p14:creationId xmlns:p14="http://schemas.microsoft.com/office/powerpoint/2010/main" val="14579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BCCC-7479-3F93-8226-9FEDAB06AB3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7E42EC-CE21-696F-8A34-620831EC73B2}"/>
              </a:ext>
            </a:extLst>
          </p:cNvPr>
          <p:cNvPicPr>
            <a:picLocks noGrp="1" noChangeAspect="1"/>
          </p:cNvPicPr>
          <p:nvPr>
            <p:ph idx="1"/>
          </p:nvPr>
        </p:nvPicPr>
        <p:blipFill>
          <a:blip r:embed="rId2"/>
          <a:stretch>
            <a:fillRect/>
          </a:stretch>
        </p:blipFill>
        <p:spPr>
          <a:xfrm>
            <a:off x="407380" y="-74295"/>
            <a:ext cx="8116859" cy="6586308"/>
          </a:xfrm>
        </p:spPr>
      </p:pic>
    </p:spTree>
    <p:extLst>
      <p:ext uri="{BB962C8B-B14F-4D97-AF65-F5344CB8AC3E}">
        <p14:creationId xmlns:p14="http://schemas.microsoft.com/office/powerpoint/2010/main" val="3383830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B95D-93FE-5A63-D637-304745D1E86F}"/>
              </a:ext>
            </a:extLst>
          </p:cNvPr>
          <p:cNvSpPr>
            <a:spLocks noGrp="1"/>
          </p:cNvSpPr>
          <p:nvPr>
            <p:ph type="title"/>
          </p:nvPr>
        </p:nvSpPr>
        <p:spPr/>
        <p:txBody>
          <a:bodyPr/>
          <a:lstStyle/>
          <a:p>
            <a:r>
              <a:rPr lang="en-US" dirty="0"/>
              <a:t>How map reduce distributes processing</a:t>
            </a:r>
          </a:p>
        </p:txBody>
      </p:sp>
      <p:pic>
        <p:nvPicPr>
          <p:cNvPr id="9" name="Content Placeholder 8">
            <a:extLst>
              <a:ext uri="{FF2B5EF4-FFF2-40B4-BE49-F238E27FC236}">
                <a16:creationId xmlns:a16="http://schemas.microsoft.com/office/drawing/2014/main" id="{17171003-7267-7502-7202-4EFE586F4C9B}"/>
              </a:ext>
            </a:extLst>
          </p:cNvPr>
          <p:cNvPicPr>
            <a:picLocks noGrp="1" noChangeAspect="1"/>
          </p:cNvPicPr>
          <p:nvPr>
            <p:ph idx="1"/>
          </p:nvPr>
        </p:nvPicPr>
        <p:blipFill>
          <a:blip r:embed="rId2"/>
          <a:stretch>
            <a:fillRect/>
          </a:stretch>
        </p:blipFill>
        <p:spPr>
          <a:xfrm>
            <a:off x="1064382" y="1825625"/>
            <a:ext cx="10063235" cy="4351338"/>
          </a:xfrm>
        </p:spPr>
      </p:pic>
    </p:spTree>
    <p:extLst>
      <p:ext uri="{BB962C8B-B14F-4D97-AF65-F5344CB8AC3E}">
        <p14:creationId xmlns:p14="http://schemas.microsoft.com/office/powerpoint/2010/main" val="3681662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3D0A-AE28-C098-4B61-02D764ED3F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DD3E166-993C-A347-AA20-B54C30F3BFAD}"/>
              </a:ext>
            </a:extLst>
          </p:cNvPr>
          <p:cNvPicPr>
            <a:picLocks noGrp="1" noChangeAspect="1"/>
          </p:cNvPicPr>
          <p:nvPr>
            <p:ph idx="1"/>
          </p:nvPr>
        </p:nvPicPr>
        <p:blipFill>
          <a:blip r:embed="rId2"/>
          <a:stretch>
            <a:fillRect/>
          </a:stretch>
        </p:blipFill>
        <p:spPr>
          <a:xfrm>
            <a:off x="440120" y="291465"/>
            <a:ext cx="10248200" cy="6152712"/>
          </a:xfrm>
        </p:spPr>
      </p:pic>
    </p:spTree>
    <p:extLst>
      <p:ext uri="{BB962C8B-B14F-4D97-AF65-F5344CB8AC3E}">
        <p14:creationId xmlns:p14="http://schemas.microsoft.com/office/powerpoint/2010/main" val="173082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47BD-BC20-98AE-924C-5D5675EA658D}"/>
              </a:ext>
            </a:extLst>
          </p:cNvPr>
          <p:cNvSpPr>
            <a:spLocks noGrp="1"/>
          </p:cNvSpPr>
          <p:nvPr>
            <p:ph type="title"/>
          </p:nvPr>
        </p:nvSpPr>
        <p:spPr/>
        <p:txBody>
          <a:bodyPr/>
          <a:lstStyle/>
          <a:p>
            <a:endParaRPr lang="en-US"/>
          </a:p>
        </p:txBody>
      </p:sp>
      <p:pic>
        <p:nvPicPr>
          <p:cNvPr id="5" name="Content Placeholder 4" descr="A diagram of a software project&#10;&#10;Description automatically generated with medium confidence">
            <a:extLst>
              <a:ext uri="{FF2B5EF4-FFF2-40B4-BE49-F238E27FC236}">
                <a16:creationId xmlns:a16="http://schemas.microsoft.com/office/drawing/2014/main" id="{E2A6215F-78A8-28D6-63AA-FF4F6AD7A35D}"/>
              </a:ext>
            </a:extLst>
          </p:cNvPr>
          <p:cNvPicPr>
            <a:picLocks noGrp="1" noChangeAspect="1"/>
          </p:cNvPicPr>
          <p:nvPr>
            <p:ph idx="1"/>
          </p:nvPr>
        </p:nvPicPr>
        <p:blipFill>
          <a:blip r:embed="rId2"/>
          <a:stretch>
            <a:fillRect/>
          </a:stretch>
        </p:blipFill>
        <p:spPr>
          <a:xfrm>
            <a:off x="198277" y="179704"/>
            <a:ext cx="11302843" cy="6604367"/>
          </a:xfrm>
        </p:spPr>
      </p:pic>
    </p:spTree>
    <p:extLst>
      <p:ext uri="{BB962C8B-B14F-4D97-AF65-F5344CB8AC3E}">
        <p14:creationId xmlns:p14="http://schemas.microsoft.com/office/powerpoint/2010/main" val="1136461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8378-1BB2-40AE-7ACE-433ADEE6B8B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DCFC56C-5F29-84C0-4D6C-9EA208EDF363}"/>
              </a:ext>
            </a:extLst>
          </p:cNvPr>
          <p:cNvPicPr>
            <a:picLocks noGrp="1" noChangeAspect="1"/>
          </p:cNvPicPr>
          <p:nvPr>
            <p:ph idx="1"/>
          </p:nvPr>
        </p:nvPicPr>
        <p:blipFill>
          <a:blip r:embed="rId2"/>
          <a:stretch>
            <a:fillRect/>
          </a:stretch>
        </p:blipFill>
        <p:spPr>
          <a:xfrm>
            <a:off x="616921" y="139065"/>
            <a:ext cx="9969799" cy="6543286"/>
          </a:xfrm>
        </p:spPr>
      </p:pic>
    </p:spTree>
    <p:extLst>
      <p:ext uri="{BB962C8B-B14F-4D97-AF65-F5344CB8AC3E}">
        <p14:creationId xmlns:p14="http://schemas.microsoft.com/office/powerpoint/2010/main" val="494827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6202-81B4-FE61-B34C-05FD59D8EDBD}"/>
              </a:ext>
            </a:extLst>
          </p:cNvPr>
          <p:cNvSpPr>
            <a:spLocks noGrp="1"/>
          </p:cNvSpPr>
          <p:nvPr>
            <p:ph type="title"/>
          </p:nvPr>
        </p:nvSpPr>
        <p:spPr/>
        <p:txBody>
          <a:bodyPr/>
          <a:lstStyle/>
          <a:p>
            <a:endParaRPr lang="en-US"/>
          </a:p>
        </p:txBody>
      </p:sp>
      <p:pic>
        <p:nvPicPr>
          <p:cNvPr id="5" name="Content Placeholder 4" descr="A computer error message&#10;&#10;Description automatically generated">
            <a:extLst>
              <a:ext uri="{FF2B5EF4-FFF2-40B4-BE49-F238E27FC236}">
                <a16:creationId xmlns:a16="http://schemas.microsoft.com/office/drawing/2014/main" id="{A37F27E9-C1E8-E9A3-D9EC-CC0B3B2614D9}"/>
              </a:ext>
            </a:extLst>
          </p:cNvPr>
          <p:cNvPicPr>
            <a:picLocks noGrp="1" noChangeAspect="1"/>
          </p:cNvPicPr>
          <p:nvPr>
            <p:ph idx="1"/>
          </p:nvPr>
        </p:nvPicPr>
        <p:blipFill>
          <a:blip r:embed="rId2"/>
          <a:stretch>
            <a:fillRect/>
          </a:stretch>
        </p:blipFill>
        <p:spPr>
          <a:xfrm>
            <a:off x="483984" y="220345"/>
            <a:ext cx="10021455" cy="6323602"/>
          </a:xfrm>
        </p:spPr>
      </p:pic>
    </p:spTree>
    <p:extLst>
      <p:ext uri="{BB962C8B-B14F-4D97-AF65-F5344CB8AC3E}">
        <p14:creationId xmlns:p14="http://schemas.microsoft.com/office/powerpoint/2010/main" val="2342535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12336-841E-FE01-C28A-74984CC96F86}"/>
              </a:ext>
            </a:extLst>
          </p:cNvPr>
          <p:cNvSpPr>
            <a:spLocks noGrp="1"/>
          </p:cNvSpPr>
          <p:nvPr>
            <p:ph type="title"/>
          </p:nvPr>
        </p:nvSpPr>
        <p:spPr/>
        <p:txBody>
          <a:bodyPr>
            <a:normAutofit/>
          </a:bodyPr>
          <a:lstStyle/>
          <a:p>
            <a:r>
              <a:rPr lang="en-IN" b="1" i="0" dirty="0">
                <a:solidFill>
                  <a:srgbClr val="2D2F31"/>
                </a:solidFill>
                <a:effectLst/>
                <a:latin typeface="var(--font-stack-heading)"/>
              </a:rPr>
              <a:t>Warning for Apple M1 users</a:t>
            </a:r>
            <a:endParaRPr lang="en-US" dirty="0"/>
          </a:p>
        </p:txBody>
      </p:sp>
      <p:sp>
        <p:nvSpPr>
          <p:cNvPr id="3" name="Content Placeholder 2">
            <a:extLst>
              <a:ext uri="{FF2B5EF4-FFF2-40B4-BE49-F238E27FC236}">
                <a16:creationId xmlns:a16="http://schemas.microsoft.com/office/drawing/2014/main" id="{B055ECB3-1000-463F-FBC8-A55EB66E945D}"/>
              </a:ext>
            </a:extLst>
          </p:cNvPr>
          <p:cNvSpPr>
            <a:spLocks noGrp="1"/>
          </p:cNvSpPr>
          <p:nvPr>
            <p:ph idx="1"/>
          </p:nvPr>
        </p:nvSpPr>
        <p:spPr/>
        <p:txBody>
          <a:bodyPr/>
          <a:lstStyle/>
          <a:p>
            <a:pPr algn="l"/>
            <a:r>
              <a:rPr lang="en-IN" b="0" i="0" dirty="0">
                <a:solidFill>
                  <a:srgbClr val="2D2F31"/>
                </a:solidFill>
                <a:effectLst/>
                <a:latin typeface="Udemy Sans"/>
              </a:rPr>
              <a:t>If you are using one of the new M1 chip based Apple computers, be aware that VirtualBox is not compatible with this platform. You need VirtualBox in order to run the HDP Sandbox used in the hands-on activities in this course.</a:t>
            </a:r>
          </a:p>
          <a:p>
            <a:pPr algn="l"/>
            <a:r>
              <a:rPr lang="en-IN" b="0" i="0" dirty="0">
                <a:solidFill>
                  <a:srgbClr val="2D2F31"/>
                </a:solidFill>
                <a:effectLst/>
                <a:latin typeface="Udemy Sans"/>
              </a:rPr>
              <a:t>As far as we can tell, Oracle has no plans to port VirtualBox to the M1 platform; it requires an x86 chip. Fundamentally, HDP requires an x86 chip to run on - virtualization can't emulate an entirely different chip.</a:t>
            </a:r>
          </a:p>
          <a:p>
            <a:pPr algn="l"/>
            <a:r>
              <a:rPr lang="en-IN" b="0" i="0" dirty="0">
                <a:solidFill>
                  <a:srgbClr val="2D2F31"/>
                </a:solidFill>
                <a:effectLst/>
                <a:latin typeface="Udemy Sans"/>
              </a:rPr>
              <a:t>If the only system you have access to is an M1 based system, we recommend just watching the videos of the hands-on activities instead of attempting to follow along yourself.</a:t>
            </a:r>
          </a:p>
          <a:p>
            <a:endParaRPr lang="en-US" dirty="0"/>
          </a:p>
        </p:txBody>
      </p:sp>
    </p:spTree>
    <p:extLst>
      <p:ext uri="{BB962C8B-B14F-4D97-AF65-F5344CB8AC3E}">
        <p14:creationId xmlns:p14="http://schemas.microsoft.com/office/powerpoint/2010/main" val="2694648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FBE654-0440-9E9B-D094-09DE6784DF5A}"/>
              </a:ext>
            </a:extLst>
          </p:cNvPr>
          <p:cNvSpPr>
            <a:spLocks noGrp="1"/>
          </p:cNvSpPr>
          <p:nvPr>
            <p:ph idx="1"/>
          </p:nvPr>
        </p:nvSpPr>
        <p:spPr>
          <a:xfrm>
            <a:off x="274320" y="193040"/>
            <a:ext cx="11079480" cy="5983923"/>
          </a:xfrm>
        </p:spPr>
        <p:txBody>
          <a:bodyPr/>
          <a:lstStyle/>
          <a:p>
            <a:r>
              <a:rPr lang="en-US" dirty="0"/>
              <a:t>Counters, combiners in MapReduce</a:t>
            </a:r>
          </a:p>
          <a:p>
            <a:endParaRPr lang="en-US" dirty="0"/>
          </a:p>
          <a:p>
            <a:endParaRPr lang="en-US" dirty="0"/>
          </a:p>
        </p:txBody>
      </p:sp>
      <p:pic>
        <p:nvPicPr>
          <p:cNvPr id="5" name="Picture 4" descr="A yellow sign with black text&#10;&#10;Description automatically generated">
            <a:extLst>
              <a:ext uri="{FF2B5EF4-FFF2-40B4-BE49-F238E27FC236}">
                <a16:creationId xmlns:a16="http://schemas.microsoft.com/office/drawing/2014/main" id="{21D508D5-F3B0-BBEF-501F-59619C86004D}"/>
              </a:ext>
            </a:extLst>
          </p:cNvPr>
          <p:cNvPicPr>
            <a:picLocks noChangeAspect="1"/>
          </p:cNvPicPr>
          <p:nvPr/>
        </p:nvPicPr>
        <p:blipFill>
          <a:blip r:embed="rId2"/>
          <a:stretch>
            <a:fillRect/>
          </a:stretch>
        </p:blipFill>
        <p:spPr>
          <a:xfrm>
            <a:off x="1736090" y="1638254"/>
            <a:ext cx="7772400" cy="3581491"/>
          </a:xfrm>
          <a:prstGeom prst="rect">
            <a:avLst/>
          </a:prstGeom>
        </p:spPr>
      </p:pic>
    </p:spTree>
    <p:extLst>
      <p:ext uri="{BB962C8B-B14F-4D97-AF65-F5344CB8AC3E}">
        <p14:creationId xmlns:p14="http://schemas.microsoft.com/office/powerpoint/2010/main" val="884433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1A51-D283-39AA-EA5A-75E3A1D8B51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9D61FF7-B365-7457-6A07-91A35BA41A5A}"/>
              </a:ext>
            </a:extLst>
          </p:cNvPr>
          <p:cNvPicPr>
            <a:picLocks noGrp="1" noChangeAspect="1"/>
          </p:cNvPicPr>
          <p:nvPr>
            <p:ph idx="1"/>
          </p:nvPr>
        </p:nvPicPr>
        <p:blipFill>
          <a:blip r:embed="rId2"/>
          <a:stretch>
            <a:fillRect/>
          </a:stretch>
        </p:blipFill>
        <p:spPr>
          <a:xfrm>
            <a:off x="624774" y="281305"/>
            <a:ext cx="8214425" cy="5795734"/>
          </a:xfrm>
        </p:spPr>
      </p:pic>
    </p:spTree>
    <p:extLst>
      <p:ext uri="{BB962C8B-B14F-4D97-AF65-F5344CB8AC3E}">
        <p14:creationId xmlns:p14="http://schemas.microsoft.com/office/powerpoint/2010/main" val="3647008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67880-D25E-9684-0B9C-D11D50C5E7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A062CD2-712D-7D0F-887C-EF1BBCF53D40}"/>
              </a:ext>
            </a:extLst>
          </p:cNvPr>
          <p:cNvPicPr>
            <a:picLocks noGrp="1" noChangeAspect="1"/>
          </p:cNvPicPr>
          <p:nvPr>
            <p:ph idx="1"/>
          </p:nvPr>
        </p:nvPicPr>
        <p:blipFill>
          <a:blip r:embed="rId2"/>
          <a:stretch>
            <a:fillRect/>
          </a:stretch>
        </p:blipFill>
        <p:spPr>
          <a:xfrm>
            <a:off x="250631" y="200024"/>
            <a:ext cx="10793289" cy="5802407"/>
          </a:xfrm>
        </p:spPr>
      </p:pic>
    </p:spTree>
    <p:extLst>
      <p:ext uri="{BB962C8B-B14F-4D97-AF65-F5344CB8AC3E}">
        <p14:creationId xmlns:p14="http://schemas.microsoft.com/office/powerpoint/2010/main" val="3627084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370FE-F0B7-2DE1-71FF-E8493D873A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D3A8F37-F86E-A105-68A0-CBC134FFB600}"/>
              </a:ext>
            </a:extLst>
          </p:cNvPr>
          <p:cNvPicPr>
            <a:picLocks noGrp="1" noChangeAspect="1"/>
          </p:cNvPicPr>
          <p:nvPr>
            <p:ph idx="1"/>
          </p:nvPr>
        </p:nvPicPr>
        <p:blipFill>
          <a:blip r:embed="rId2"/>
          <a:stretch>
            <a:fillRect/>
          </a:stretch>
        </p:blipFill>
        <p:spPr>
          <a:xfrm>
            <a:off x="231268" y="240664"/>
            <a:ext cx="11229212" cy="5919275"/>
          </a:xfrm>
        </p:spPr>
      </p:pic>
    </p:spTree>
    <p:extLst>
      <p:ext uri="{BB962C8B-B14F-4D97-AF65-F5344CB8AC3E}">
        <p14:creationId xmlns:p14="http://schemas.microsoft.com/office/powerpoint/2010/main" val="2490942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5F69-FCA3-E7A5-80F1-0EA45E8BF91E}"/>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E6238DA7-F2DF-3FA1-F873-80B6613B0C54}"/>
              </a:ext>
            </a:extLst>
          </p:cNvPr>
          <p:cNvPicPr>
            <a:picLocks noGrp="1" noChangeAspect="1"/>
          </p:cNvPicPr>
          <p:nvPr>
            <p:ph idx="1"/>
          </p:nvPr>
        </p:nvPicPr>
        <p:blipFill>
          <a:blip r:embed="rId2"/>
          <a:stretch>
            <a:fillRect/>
          </a:stretch>
        </p:blipFill>
        <p:spPr>
          <a:xfrm>
            <a:off x="416574" y="365125"/>
            <a:ext cx="10332705" cy="6045522"/>
          </a:xfrm>
        </p:spPr>
      </p:pic>
    </p:spTree>
    <p:extLst>
      <p:ext uri="{BB962C8B-B14F-4D97-AF65-F5344CB8AC3E}">
        <p14:creationId xmlns:p14="http://schemas.microsoft.com/office/powerpoint/2010/main" val="1409079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A7FE-A0AB-BD76-E760-EB2A1A1CDD8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2E48064-9B9A-B16D-0B10-1374974CC829}"/>
              </a:ext>
            </a:extLst>
          </p:cNvPr>
          <p:cNvPicPr>
            <a:picLocks noGrp="1" noChangeAspect="1"/>
          </p:cNvPicPr>
          <p:nvPr>
            <p:ph idx="1"/>
          </p:nvPr>
        </p:nvPicPr>
        <p:blipFill>
          <a:blip r:embed="rId2"/>
          <a:stretch>
            <a:fillRect/>
          </a:stretch>
        </p:blipFill>
        <p:spPr>
          <a:xfrm>
            <a:off x="525821" y="189864"/>
            <a:ext cx="9370019" cy="6304879"/>
          </a:xfrm>
        </p:spPr>
      </p:pic>
    </p:spTree>
    <p:extLst>
      <p:ext uri="{BB962C8B-B14F-4D97-AF65-F5344CB8AC3E}">
        <p14:creationId xmlns:p14="http://schemas.microsoft.com/office/powerpoint/2010/main" val="1137110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60E2-4498-0D09-78D1-BCB42BE42A4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4D88F39-02EF-968E-4625-9BB04ACC79EE}"/>
              </a:ext>
            </a:extLst>
          </p:cNvPr>
          <p:cNvPicPr>
            <a:picLocks noGrp="1" noChangeAspect="1"/>
          </p:cNvPicPr>
          <p:nvPr>
            <p:ph idx="1"/>
          </p:nvPr>
        </p:nvPicPr>
        <p:blipFill>
          <a:blip r:embed="rId2"/>
          <a:stretch>
            <a:fillRect/>
          </a:stretch>
        </p:blipFill>
        <p:spPr>
          <a:xfrm>
            <a:off x="518215" y="647065"/>
            <a:ext cx="9306450" cy="4351338"/>
          </a:xfrm>
        </p:spPr>
      </p:pic>
    </p:spTree>
    <p:extLst>
      <p:ext uri="{BB962C8B-B14F-4D97-AF65-F5344CB8AC3E}">
        <p14:creationId xmlns:p14="http://schemas.microsoft.com/office/powerpoint/2010/main" val="178570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B3B01-60E7-E6A9-CE4C-FBB41282928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6306C16-D668-EEB8-68BF-F1654947C7A9}"/>
              </a:ext>
            </a:extLst>
          </p:cNvPr>
          <p:cNvPicPr>
            <a:picLocks noGrp="1" noChangeAspect="1"/>
          </p:cNvPicPr>
          <p:nvPr>
            <p:ph idx="1"/>
          </p:nvPr>
        </p:nvPicPr>
        <p:blipFill>
          <a:blip r:embed="rId2"/>
          <a:stretch>
            <a:fillRect/>
          </a:stretch>
        </p:blipFill>
        <p:spPr>
          <a:xfrm>
            <a:off x="224648" y="365125"/>
            <a:ext cx="11012312" cy="5941672"/>
          </a:xfrm>
        </p:spPr>
      </p:pic>
    </p:spTree>
    <p:extLst>
      <p:ext uri="{BB962C8B-B14F-4D97-AF65-F5344CB8AC3E}">
        <p14:creationId xmlns:p14="http://schemas.microsoft.com/office/powerpoint/2010/main" val="2917080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8502-31F0-54B9-BC62-8C204D751F2B}"/>
              </a:ext>
            </a:extLst>
          </p:cNvPr>
          <p:cNvSpPr>
            <a:spLocks noGrp="1"/>
          </p:cNvSpPr>
          <p:nvPr>
            <p:ph type="title"/>
          </p:nvPr>
        </p:nvSpPr>
        <p:spPr/>
        <p:txBody>
          <a:bodyPr/>
          <a:lstStyle/>
          <a:p>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1082BDE5-D94B-683A-9C3E-A02B29F1E833}"/>
              </a:ext>
            </a:extLst>
          </p:cNvPr>
          <p:cNvPicPr>
            <a:picLocks noGrp="1" noChangeAspect="1"/>
          </p:cNvPicPr>
          <p:nvPr>
            <p:ph idx="1"/>
          </p:nvPr>
        </p:nvPicPr>
        <p:blipFill>
          <a:blip r:embed="rId2"/>
          <a:stretch>
            <a:fillRect/>
          </a:stretch>
        </p:blipFill>
        <p:spPr>
          <a:xfrm>
            <a:off x="622890" y="271145"/>
            <a:ext cx="9821589" cy="5798866"/>
          </a:xfrm>
        </p:spPr>
      </p:pic>
    </p:spTree>
    <p:extLst>
      <p:ext uri="{BB962C8B-B14F-4D97-AF65-F5344CB8AC3E}">
        <p14:creationId xmlns:p14="http://schemas.microsoft.com/office/powerpoint/2010/main" val="2659415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C4BD-C9C8-F12A-C830-EAF804528D8B}"/>
              </a:ext>
            </a:extLst>
          </p:cNvPr>
          <p:cNvSpPr>
            <a:spLocks noGrp="1"/>
          </p:cNvSpPr>
          <p:nvPr>
            <p:ph type="title"/>
          </p:nvPr>
        </p:nvSpPr>
        <p:spPr/>
        <p:txBody>
          <a:bodyPr/>
          <a:lstStyle/>
          <a:p>
            <a:r>
              <a:rPr lang="en-IN" b="1" i="0" dirty="0">
                <a:solidFill>
                  <a:srgbClr val="2D2F31"/>
                </a:solidFill>
                <a:effectLst/>
                <a:latin typeface="Udemy Sans"/>
              </a:rPr>
              <a:t>Notes on </a:t>
            </a:r>
            <a:r>
              <a:rPr lang="en-IN" b="1" i="0" dirty="0" err="1">
                <a:solidFill>
                  <a:srgbClr val="2D2F31"/>
                </a:solidFill>
                <a:effectLst/>
                <a:latin typeface="Udemy Sans"/>
              </a:rPr>
              <a:t>MRJob</a:t>
            </a:r>
            <a:r>
              <a:rPr lang="en-IN" b="1" i="0" dirty="0">
                <a:solidFill>
                  <a:srgbClr val="2D2F31"/>
                </a:solidFill>
                <a:effectLst/>
                <a:latin typeface="Udemy Sans"/>
              </a:rPr>
              <a:t> installation</a:t>
            </a:r>
            <a:endParaRPr lang="en-US" dirty="0"/>
          </a:p>
        </p:txBody>
      </p:sp>
      <p:sp>
        <p:nvSpPr>
          <p:cNvPr id="3" name="Content Placeholder 2">
            <a:extLst>
              <a:ext uri="{FF2B5EF4-FFF2-40B4-BE49-F238E27FC236}">
                <a16:creationId xmlns:a16="http://schemas.microsoft.com/office/drawing/2014/main" id="{AD4F7F6A-A48E-1A29-7744-5E620AADD2D3}"/>
              </a:ext>
            </a:extLst>
          </p:cNvPr>
          <p:cNvSpPr>
            <a:spLocks noGrp="1"/>
          </p:cNvSpPr>
          <p:nvPr>
            <p:ph idx="1"/>
          </p:nvPr>
        </p:nvSpPr>
        <p:spPr/>
        <p:txBody>
          <a:bodyPr/>
          <a:lstStyle/>
          <a:p>
            <a:pPr algn="l"/>
            <a:r>
              <a:rPr lang="en-IN" b="0" i="0" dirty="0">
                <a:solidFill>
                  <a:srgbClr val="2D2F31"/>
                </a:solidFill>
                <a:effectLst/>
                <a:latin typeface="Udemy Sans"/>
              </a:rPr>
              <a:t>In the next activity, we'll walk you through installing the "</a:t>
            </a:r>
            <a:r>
              <a:rPr lang="en-IN" b="0" i="0" dirty="0" err="1">
                <a:solidFill>
                  <a:srgbClr val="2D2F31"/>
                </a:solidFill>
                <a:effectLst/>
                <a:latin typeface="Udemy Sans"/>
              </a:rPr>
              <a:t>mrjob</a:t>
            </a:r>
            <a:r>
              <a:rPr lang="en-IN" b="0" i="0" dirty="0">
                <a:solidFill>
                  <a:srgbClr val="2D2F31"/>
                </a:solidFill>
                <a:effectLst/>
                <a:latin typeface="Udemy Sans"/>
              </a:rPr>
              <a:t>" package for MapReduce on the HDP Sandbox.</a:t>
            </a:r>
          </a:p>
          <a:p>
            <a:pPr algn="l"/>
            <a:r>
              <a:rPr lang="en-IN" b="0" i="0" dirty="0">
                <a:solidFill>
                  <a:srgbClr val="2D2F31"/>
                </a:solidFill>
                <a:effectLst/>
                <a:latin typeface="Udemy Sans"/>
              </a:rPr>
              <a:t>Installing </a:t>
            </a:r>
            <a:r>
              <a:rPr lang="en-IN" b="0" i="0" dirty="0" err="1">
                <a:solidFill>
                  <a:srgbClr val="2D2F31"/>
                </a:solidFill>
                <a:effectLst/>
                <a:latin typeface="Udemy Sans"/>
              </a:rPr>
              <a:t>mrjob</a:t>
            </a:r>
            <a:r>
              <a:rPr lang="en-IN" b="0" i="0" dirty="0">
                <a:solidFill>
                  <a:srgbClr val="2D2F31"/>
                </a:solidFill>
                <a:effectLst/>
                <a:latin typeface="Udemy Sans"/>
              </a:rPr>
              <a:t> on HDP 2.65</a:t>
            </a:r>
          </a:p>
          <a:p>
            <a:pPr algn="l"/>
            <a:r>
              <a:rPr lang="en-IN" b="0" i="0" dirty="0">
                <a:solidFill>
                  <a:srgbClr val="2D2F31"/>
                </a:solidFill>
                <a:effectLst/>
                <a:latin typeface="Udemy Sans"/>
              </a:rPr>
              <a:t>The following video will walk you through these steps, but you may find it helpful to have the commands in writing so you can just copy and paste them as you go (be sure to "</a:t>
            </a:r>
            <a:r>
              <a:rPr lang="en-IN" b="0" i="0" dirty="0" err="1">
                <a:solidFill>
                  <a:srgbClr val="2D2F31"/>
                </a:solidFill>
                <a:effectLst/>
                <a:latin typeface="Udemy Sans"/>
              </a:rPr>
              <a:t>su</a:t>
            </a:r>
            <a:r>
              <a:rPr lang="en-IN" b="0" i="0" dirty="0">
                <a:solidFill>
                  <a:srgbClr val="2D2F31"/>
                </a:solidFill>
                <a:effectLst/>
                <a:latin typeface="Udemy Sans"/>
              </a:rPr>
              <a:t> root" first, as shown in the video.)</a:t>
            </a:r>
          </a:p>
          <a:p>
            <a:endParaRPr lang="en-US" dirty="0"/>
          </a:p>
        </p:txBody>
      </p:sp>
    </p:spTree>
    <p:extLst>
      <p:ext uri="{BB962C8B-B14F-4D97-AF65-F5344CB8AC3E}">
        <p14:creationId xmlns:p14="http://schemas.microsoft.com/office/powerpoint/2010/main" val="341150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background with white text&#10;&#10;Description automatically generated">
            <a:extLst>
              <a:ext uri="{FF2B5EF4-FFF2-40B4-BE49-F238E27FC236}">
                <a16:creationId xmlns:a16="http://schemas.microsoft.com/office/drawing/2014/main" id="{FB23DC86-6B5F-2AC2-4840-D65B6414D1C8}"/>
              </a:ext>
            </a:extLst>
          </p:cNvPr>
          <p:cNvPicPr>
            <a:picLocks noGrp="1" noChangeAspect="1"/>
          </p:cNvPicPr>
          <p:nvPr>
            <p:ph idx="1"/>
          </p:nvPr>
        </p:nvPicPr>
        <p:blipFill>
          <a:blip r:embed="rId2"/>
          <a:stretch>
            <a:fillRect/>
          </a:stretch>
        </p:blipFill>
        <p:spPr>
          <a:xfrm>
            <a:off x="373280" y="108584"/>
            <a:ext cx="2562960" cy="6754065"/>
          </a:xfrm>
        </p:spPr>
      </p:pic>
      <p:sp>
        <p:nvSpPr>
          <p:cNvPr id="6" name="TextBox 5">
            <a:extLst>
              <a:ext uri="{FF2B5EF4-FFF2-40B4-BE49-F238E27FC236}">
                <a16:creationId xmlns:a16="http://schemas.microsoft.com/office/drawing/2014/main" id="{CCE3900E-F894-75D2-A49D-DD60FDFAE68E}"/>
              </a:ext>
            </a:extLst>
          </p:cNvPr>
          <p:cNvSpPr txBox="1"/>
          <p:nvPr/>
        </p:nvSpPr>
        <p:spPr>
          <a:xfrm>
            <a:off x="3962400" y="4023360"/>
            <a:ext cx="3604833" cy="369332"/>
          </a:xfrm>
          <a:prstGeom prst="rect">
            <a:avLst/>
          </a:prstGeom>
          <a:noFill/>
        </p:spPr>
        <p:txBody>
          <a:bodyPr wrap="none" rtlCol="0">
            <a:spAutoFit/>
          </a:bodyPr>
          <a:lstStyle/>
          <a:p>
            <a:r>
              <a:rPr lang="en-US" dirty="0"/>
              <a:t>25 technologies related to Hadoop</a:t>
            </a:r>
          </a:p>
        </p:txBody>
      </p:sp>
    </p:spTree>
    <p:extLst>
      <p:ext uri="{BB962C8B-B14F-4D97-AF65-F5344CB8AC3E}">
        <p14:creationId xmlns:p14="http://schemas.microsoft.com/office/powerpoint/2010/main" val="2552946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E26F05-F416-3069-F6D1-6848C46408AD}"/>
              </a:ext>
            </a:extLst>
          </p:cNvPr>
          <p:cNvSpPr>
            <a:spLocks noGrp="1"/>
          </p:cNvSpPr>
          <p:nvPr>
            <p:ph idx="1"/>
          </p:nvPr>
        </p:nvSpPr>
        <p:spPr>
          <a:xfrm>
            <a:off x="447040" y="1026160"/>
            <a:ext cx="10906760" cy="5150803"/>
          </a:xfrm>
        </p:spPr>
        <p:txBody>
          <a:bodyPr>
            <a:normAutofit lnSpcReduction="10000"/>
          </a:bodyPr>
          <a:lstStyle/>
          <a:p>
            <a:pPr algn="l">
              <a:buFont typeface="+mj-lt"/>
              <a:buAutoNum type="arabicPeriod"/>
            </a:pPr>
            <a:r>
              <a:rPr lang="en-IN" b="0" i="0" dirty="0">
                <a:solidFill>
                  <a:srgbClr val="2D2F31"/>
                </a:solidFill>
                <a:effectLst/>
                <a:latin typeface="sfmono-regular"/>
              </a:rPr>
              <a:t>yum-config-manager --save --</a:t>
            </a:r>
            <a:r>
              <a:rPr lang="en-IN" b="0" i="0" dirty="0" err="1">
                <a:solidFill>
                  <a:srgbClr val="2D2F31"/>
                </a:solidFill>
                <a:effectLst/>
                <a:latin typeface="sfmono-regular"/>
              </a:rPr>
              <a:t>setopt</a:t>
            </a:r>
            <a:r>
              <a:rPr lang="en-IN" b="0" i="0" dirty="0">
                <a:solidFill>
                  <a:srgbClr val="2D2F31"/>
                </a:solidFill>
                <a:effectLst/>
                <a:latin typeface="sfmono-regular"/>
              </a:rPr>
              <a:t>=HDP-SOLR-2.6-100.skip_if_unavailable=</a:t>
            </a:r>
            <a:r>
              <a:rPr lang="en-IN" b="0" i="0" dirty="0">
                <a:solidFill>
                  <a:srgbClr val="B4690E"/>
                </a:solidFill>
                <a:effectLst/>
                <a:latin typeface="sfmono-regular"/>
              </a:rPr>
              <a:t>true</a:t>
            </a:r>
            <a:endParaRPr lang="en-IN" b="0" i="0" dirty="0">
              <a:solidFill>
                <a:srgbClr val="2D2F31"/>
              </a:solidFill>
              <a:effectLst/>
              <a:latin typeface="sfmono-regular"/>
            </a:endParaRPr>
          </a:p>
          <a:p>
            <a:pPr algn="l">
              <a:buFont typeface="+mj-lt"/>
              <a:buAutoNum type="arabicPeriod"/>
            </a:pPr>
            <a:r>
              <a:rPr lang="en-IN" b="0" i="0" dirty="0">
                <a:solidFill>
                  <a:srgbClr val="2D2F31"/>
                </a:solidFill>
                <a:effectLst/>
                <a:latin typeface="sfmono-regular"/>
              </a:rPr>
              <a:t>yum install https:</a:t>
            </a:r>
            <a:r>
              <a:rPr lang="en-IN" b="0" i="0" dirty="0">
                <a:solidFill>
                  <a:srgbClr val="6A6F73"/>
                </a:solidFill>
                <a:effectLst/>
                <a:latin typeface="sfmono-regular"/>
              </a:rPr>
              <a:t>//</a:t>
            </a:r>
            <a:r>
              <a:rPr lang="en-IN" b="0" i="0" dirty="0" err="1">
                <a:solidFill>
                  <a:srgbClr val="6A6F73"/>
                </a:solidFill>
                <a:effectLst/>
                <a:latin typeface="sfmono-regular"/>
              </a:rPr>
              <a:t>repo.ius.io</a:t>
            </a:r>
            <a:r>
              <a:rPr lang="en-IN" b="0" i="0" dirty="0">
                <a:solidFill>
                  <a:srgbClr val="6A6F73"/>
                </a:solidFill>
                <a:effectLst/>
                <a:latin typeface="sfmono-regular"/>
              </a:rPr>
              <a:t>/ius-release-el7.rpm https://</a:t>
            </a:r>
            <a:r>
              <a:rPr lang="en-IN" b="0" i="0" dirty="0" err="1">
                <a:solidFill>
                  <a:srgbClr val="6A6F73"/>
                </a:solidFill>
                <a:effectLst/>
                <a:latin typeface="sfmono-regular"/>
              </a:rPr>
              <a:t>dl.fedoraproject.org</a:t>
            </a:r>
            <a:r>
              <a:rPr lang="en-IN" b="0" i="0" dirty="0">
                <a:solidFill>
                  <a:srgbClr val="6A6F73"/>
                </a:solidFill>
                <a:effectLst/>
                <a:latin typeface="sfmono-regular"/>
              </a:rPr>
              <a:t>/pub/</a:t>
            </a:r>
            <a:r>
              <a:rPr lang="en-IN" b="0" i="0" dirty="0" err="1">
                <a:solidFill>
                  <a:srgbClr val="6A6F73"/>
                </a:solidFill>
                <a:effectLst/>
                <a:latin typeface="sfmono-regular"/>
              </a:rPr>
              <a:t>epel</a:t>
            </a:r>
            <a:r>
              <a:rPr lang="en-IN" b="0" i="0" dirty="0">
                <a:solidFill>
                  <a:srgbClr val="6A6F73"/>
                </a:solidFill>
                <a:effectLst/>
                <a:latin typeface="sfmono-regular"/>
              </a:rPr>
              <a:t>/epel-release-latest-7.noarch.rpm</a:t>
            </a:r>
            <a:endParaRPr lang="en-IN" b="0" i="0" dirty="0">
              <a:solidFill>
                <a:srgbClr val="2D2F31"/>
              </a:solidFill>
              <a:effectLst/>
              <a:latin typeface="sfmono-regular"/>
            </a:endParaRPr>
          </a:p>
          <a:p>
            <a:pPr algn="l">
              <a:buFont typeface="+mj-lt"/>
              <a:buAutoNum type="arabicPeriod"/>
            </a:pPr>
            <a:r>
              <a:rPr lang="en-IN" b="0" i="0" dirty="0">
                <a:solidFill>
                  <a:srgbClr val="2D2F31"/>
                </a:solidFill>
                <a:effectLst/>
                <a:latin typeface="sfmono-regular"/>
              </a:rPr>
              <a:t>yum install python-pip</a:t>
            </a:r>
          </a:p>
          <a:p>
            <a:pPr algn="l">
              <a:buFont typeface="+mj-lt"/>
              <a:buAutoNum type="arabicPeriod"/>
            </a:pPr>
            <a:r>
              <a:rPr lang="en-IN" b="0" i="0" dirty="0">
                <a:solidFill>
                  <a:srgbClr val="2D2F31"/>
                </a:solidFill>
                <a:effectLst/>
                <a:latin typeface="sfmono-regular"/>
              </a:rPr>
              <a:t>pip install </a:t>
            </a:r>
            <a:r>
              <a:rPr lang="en-IN" b="0" i="0" dirty="0" err="1">
                <a:solidFill>
                  <a:srgbClr val="2D2F31"/>
                </a:solidFill>
                <a:effectLst/>
                <a:latin typeface="sfmono-regular"/>
              </a:rPr>
              <a:t>pathlib</a:t>
            </a:r>
            <a:endParaRPr lang="en-IN" b="0" i="0" dirty="0">
              <a:solidFill>
                <a:srgbClr val="2D2F31"/>
              </a:solidFill>
              <a:effectLst/>
              <a:latin typeface="sfmono-regular"/>
            </a:endParaRPr>
          </a:p>
          <a:p>
            <a:pPr algn="l">
              <a:buFont typeface="+mj-lt"/>
              <a:buAutoNum type="arabicPeriod"/>
            </a:pPr>
            <a:r>
              <a:rPr lang="en-IN" b="0" i="0" dirty="0">
                <a:solidFill>
                  <a:srgbClr val="2D2F31"/>
                </a:solidFill>
                <a:effectLst/>
                <a:latin typeface="sfmono-regular"/>
              </a:rPr>
              <a:t>pip install </a:t>
            </a:r>
            <a:r>
              <a:rPr lang="en-IN" b="0" i="0" dirty="0" err="1">
                <a:solidFill>
                  <a:srgbClr val="2D2F31"/>
                </a:solidFill>
                <a:effectLst/>
                <a:latin typeface="sfmono-regular"/>
              </a:rPr>
              <a:t>mrjob</a:t>
            </a:r>
            <a:r>
              <a:rPr lang="en-IN" b="0" i="0" dirty="0">
                <a:solidFill>
                  <a:srgbClr val="2D2F31"/>
                </a:solidFill>
                <a:effectLst/>
                <a:latin typeface="sfmono-regular"/>
              </a:rPr>
              <a:t>==0.7.4</a:t>
            </a:r>
          </a:p>
          <a:p>
            <a:pPr algn="l">
              <a:buFont typeface="+mj-lt"/>
              <a:buAutoNum type="arabicPeriod"/>
            </a:pPr>
            <a:r>
              <a:rPr lang="en-IN" b="0" i="0" dirty="0">
                <a:solidFill>
                  <a:srgbClr val="2D2F31"/>
                </a:solidFill>
                <a:effectLst/>
                <a:latin typeface="sfmono-regular"/>
              </a:rPr>
              <a:t>pip install </a:t>
            </a:r>
            <a:r>
              <a:rPr lang="en-IN" b="0" i="0" dirty="0" err="1">
                <a:solidFill>
                  <a:srgbClr val="2D2F31"/>
                </a:solidFill>
                <a:effectLst/>
                <a:latin typeface="sfmono-regular"/>
              </a:rPr>
              <a:t>PyYAML</a:t>
            </a:r>
            <a:r>
              <a:rPr lang="en-IN" b="0" i="0" dirty="0">
                <a:solidFill>
                  <a:srgbClr val="2D2F31"/>
                </a:solidFill>
                <a:effectLst/>
                <a:latin typeface="sfmono-regular"/>
              </a:rPr>
              <a:t>==5.4.1</a:t>
            </a:r>
          </a:p>
          <a:p>
            <a:pPr algn="l">
              <a:buFont typeface="+mj-lt"/>
              <a:buAutoNum type="arabicPeriod"/>
            </a:pPr>
            <a:r>
              <a:rPr lang="en-IN" b="0" i="0" dirty="0">
                <a:solidFill>
                  <a:srgbClr val="2D2F31"/>
                </a:solidFill>
                <a:effectLst/>
                <a:latin typeface="sfmono-regular"/>
              </a:rPr>
              <a:t>yum install nano</a:t>
            </a:r>
          </a:p>
          <a:p>
            <a:pPr algn="l">
              <a:buFont typeface="+mj-lt"/>
              <a:buAutoNum type="arabicPeriod"/>
            </a:pPr>
            <a:r>
              <a:rPr lang="en-IN" b="0" i="0" dirty="0" err="1">
                <a:solidFill>
                  <a:srgbClr val="2D2F31"/>
                </a:solidFill>
                <a:effectLst/>
                <a:latin typeface="sfmono-regular"/>
              </a:rPr>
              <a:t>wget</a:t>
            </a:r>
            <a:r>
              <a:rPr lang="en-IN" b="0" i="0" dirty="0">
                <a:solidFill>
                  <a:srgbClr val="2D2F31"/>
                </a:solidFill>
                <a:effectLst/>
                <a:latin typeface="sfmono-regular"/>
              </a:rPr>
              <a:t> http:</a:t>
            </a:r>
            <a:r>
              <a:rPr lang="en-IN" b="0" i="0" dirty="0">
                <a:solidFill>
                  <a:srgbClr val="6A6F73"/>
                </a:solidFill>
                <a:effectLst/>
                <a:latin typeface="sfmono-regular"/>
              </a:rPr>
              <a:t>//</a:t>
            </a:r>
            <a:r>
              <a:rPr lang="en-IN" b="0" i="0" dirty="0" err="1">
                <a:solidFill>
                  <a:srgbClr val="6A6F73"/>
                </a:solidFill>
                <a:effectLst/>
                <a:latin typeface="sfmono-regular"/>
              </a:rPr>
              <a:t>media.sundog-soft.com</a:t>
            </a:r>
            <a:r>
              <a:rPr lang="en-IN" b="0" i="0" dirty="0">
                <a:solidFill>
                  <a:srgbClr val="6A6F73"/>
                </a:solidFill>
                <a:effectLst/>
                <a:latin typeface="sfmono-regular"/>
              </a:rPr>
              <a:t>/</a:t>
            </a:r>
            <a:r>
              <a:rPr lang="en-IN" b="0" i="0" dirty="0" err="1">
                <a:solidFill>
                  <a:srgbClr val="6A6F73"/>
                </a:solidFill>
                <a:effectLst/>
                <a:latin typeface="sfmono-regular"/>
              </a:rPr>
              <a:t>hadoop</a:t>
            </a:r>
            <a:r>
              <a:rPr lang="en-IN" b="0" i="0" dirty="0">
                <a:solidFill>
                  <a:srgbClr val="6A6F73"/>
                </a:solidFill>
                <a:effectLst/>
                <a:latin typeface="sfmono-regular"/>
              </a:rPr>
              <a:t>/</a:t>
            </a:r>
            <a:r>
              <a:rPr lang="en-IN" b="0" i="0" dirty="0" err="1">
                <a:solidFill>
                  <a:srgbClr val="6A6F73"/>
                </a:solidFill>
                <a:effectLst/>
                <a:latin typeface="sfmono-regular"/>
              </a:rPr>
              <a:t>RatingsBreakdown.py</a:t>
            </a:r>
            <a:endParaRPr lang="en-IN" b="0" i="0" dirty="0">
              <a:solidFill>
                <a:srgbClr val="2D2F31"/>
              </a:solidFill>
              <a:effectLst/>
              <a:latin typeface="sfmono-regular"/>
            </a:endParaRPr>
          </a:p>
          <a:p>
            <a:pPr algn="l">
              <a:buFont typeface="+mj-lt"/>
              <a:buAutoNum type="arabicPeriod"/>
            </a:pPr>
            <a:r>
              <a:rPr lang="en-IN" b="0" i="0" dirty="0" err="1">
                <a:solidFill>
                  <a:srgbClr val="2D2F31"/>
                </a:solidFill>
                <a:effectLst/>
                <a:latin typeface="sfmono-regular"/>
              </a:rPr>
              <a:t>wget</a:t>
            </a:r>
            <a:r>
              <a:rPr lang="en-IN" b="0" i="0" dirty="0">
                <a:solidFill>
                  <a:srgbClr val="2D2F31"/>
                </a:solidFill>
                <a:effectLst/>
                <a:latin typeface="sfmono-regular"/>
              </a:rPr>
              <a:t> http:</a:t>
            </a:r>
            <a:r>
              <a:rPr lang="en-IN" b="0" i="0" dirty="0">
                <a:solidFill>
                  <a:srgbClr val="6A6F73"/>
                </a:solidFill>
                <a:effectLst/>
                <a:latin typeface="sfmono-regular"/>
              </a:rPr>
              <a:t>//</a:t>
            </a:r>
            <a:r>
              <a:rPr lang="en-IN" b="0" i="0" dirty="0" err="1">
                <a:solidFill>
                  <a:srgbClr val="6A6F73"/>
                </a:solidFill>
                <a:effectLst/>
                <a:latin typeface="sfmono-regular"/>
              </a:rPr>
              <a:t>media.sundog-soft.com</a:t>
            </a:r>
            <a:r>
              <a:rPr lang="en-IN" b="0" i="0" dirty="0">
                <a:solidFill>
                  <a:srgbClr val="6A6F73"/>
                </a:solidFill>
                <a:effectLst/>
                <a:latin typeface="sfmono-regular"/>
              </a:rPr>
              <a:t>/</a:t>
            </a:r>
            <a:r>
              <a:rPr lang="en-IN" b="0" i="0" dirty="0" err="1">
                <a:solidFill>
                  <a:srgbClr val="6A6F73"/>
                </a:solidFill>
                <a:effectLst/>
                <a:latin typeface="sfmono-regular"/>
              </a:rPr>
              <a:t>hadoop</a:t>
            </a:r>
            <a:r>
              <a:rPr lang="en-IN" b="0" i="0" dirty="0">
                <a:solidFill>
                  <a:srgbClr val="6A6F73"/>
                </a:solidFill>
                <a:effectLst/>
                <a:latin typeface="sfmono-regular"/>
              </a:rPr>
              <a:t>/ml-100k/</a:t>
            </a:r>
            <a:r>
              <a:rPr lang="en-IN" b="0" i="0" dirty="0" err="1">
                <a:solidFill>
                  <a:srgbClr val="6A6F73"/>
                </a:solidFill>
                <a:effectLst/>
                <a:latin typeface="sfmono-regular"/>
              </a:rPr>
              <a:t>u.data</a:t>
            </a:r>
            <a:endParaRPr lang="en-IN" b="0" i="0" dirty="0">
              <a:solidFill>
                <a:srgbClr val="2D2F31"/>
              </a:solidFill>
              <a:effectLst/>
              <a:latin typeface="sfmono-regular"/>
            </a:endParaRPr>
          </a:p>
          <a:p>
            <a:endParaRPr lang="en-US" dirty="0"/>
          </a:p>
        </p:txBody>
      </p:sp>
    </p:spTree>
    <p:extLst>
      <p:ext uri="{BB962C8B-B14F-4D97-AF65-F5344CB8AC3E}">
        <p14:creationId xmlns:p14="http://schemas.microsoft.com/office/powerpoint/2010/main" val="1199617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C4D43D-93A7-6235-732D-BF435D0C5A70}"/>
              </a:ext>
            </a:extLst>
          </p:cNvPr>
          <p:cNvSpPr>
            <a:spLocks noGrp="1"/>
          </p:cNvSpPr>
          <p:nvPr>
            <p:ph idx="1"/>
          </p:nvPr>
        </p:nvSpPr>
        <p:spPr>
          <a:xfrm>
            <a:off x="111760" y="81280"/>
            <a:ext cx="11242040" cy="6095683"/>
          </a:xfrm>
        </p:spPr>
        <p:txBody>
          <a:bodyPr/>
          <a:lstStyle/>
          <a:p>
            <a:pPr algn="l"/>
            <a:r>
              <a:rPr lang="en-IN" b="0" i="0" dirty="0">
                <a:solidFill>
                  <a:srgbClr val="2D2F31"/>
                </a:solidFill>
                <a:effectLst/>
                <a:latin typeface="Udemy Sans"/>
              </a:rPr>
              <a:t>Installing </a:t>
            </a:r>
            <a:r>
              <a:rPr lang="en-IN" b="0" i="0" dirty="0" err="1">
                <a:solidFill>
                  <a:srgbClr val="2D2F31"/>
                </a:solidFill>
                <a:effectLst/>
                <a:latin typeface="Udemy Sans"/>
              </a:rPr>
              <a:t>mrjob</a:t>
            </a:r>
            <a:r>
              <a:rPr lang="en-IN" b="0" i="0" dirty="0">
                <a:solidFill>
                  <a:srgbClr val="2D2F31"/>
                </a:solidFill>
                <a:effectLst/>
                <a:latin typeface="Udemy Sans"/>
              </a:rPr>
              <a:t> on HDP 2.5</a:t>
            </a:r>
          </a:p>
          <a:p>
            <a:pPr algn="l"/>
            <a:r>
              <a:rPr lang="en-IN" b="0" i="0" dirty="0">
                <a:solidFill>
                  <a:srgbClr val="2D2F31"/>
                </a:solidFill>
                <a:effectLst/>
                <a:latin typeface="Udemy Sans"/>
              </a:rPr>
              <a:t>While going through the next activity, many students are running into an error when entering the command:</a:t>
            </a:r>
          </a:p>
          <a:p>
            <a:pPr algn="l"/>
            <a:r>
              <a:rPr lang="en-IN" b="0" i="0" dirty="0">
                <a:solidFill>
                  <a:srgbClr val="2D2F31"/>
                </a:solidFill>
                <a:effectLst/>
                <a:latin typeface="Udemy Sans"/>
              </a:rPr>
              <a:t>pip install google-</a:t>
            </a:r>
            <a:r>
              <a:rPr lang="en-IN" b="0" i="0" dirty="0" err="1">
                <a:solidFill>
                  <a:srgbClr val="2D2F31"/>
                </a:solidFill>
                <a:effectLst/>
                <a:latin typeface="Udemy Sans"/>
              </a:rPr>
              <a:t>api</a:t>
            </a:r>
            <a:r>
              <a:rPr lang="en-IN" b="0" i="0" dirty="0">
                <a:solidFill>
                  <a:srgbClr val="2D2F31"/>
                </a:solidFill>
                <a:effectLst/>
                <a:latin typeface="Udemy Sans"/>
              </a:rPr>
              <a:t>-python-client==1.6.4</a:t>
            </a:r>
          </a:p>
          <a:p>
            <a:pPr algn="l"/>
            <a:r>
              <a:rPr lang="en-IN" b="0" i="0" dirty="0">
                <a:solidFill>
                  <a:srgbClr val="2D2F31"/>
                </a:solidFill>
                <a:effectLst/>
                <a:latin typeface="Udemy Sans"/>
              </a:rPr>
              <a:t>This seems to arise from a mismatch between python-pip and Python 2.6, but I'm not sure why it only happens for some students and not others. If you do run into this, just update your sandbox to Python 2.7 by entering the following commands:</a:t>
            </a:r>
          </a:p>
          <a:p>
            <a:pPr algn="l">
              <a:buFont typeface="+mj-lt"/>
              <a:buAutoNum type="arabicPeriod"/>
            </a:pPr>
            <a:r>
              <a:rPr lang="en-IN" b="0" i="0" dirty="0">
                <a:solidFill>
                  <a:srgbClr val="2D2F31"/>
                </a:solidFill>
                <a:effectLst/>
                <a:latin typeface="sfmono-regular"/>
              </a:rPr>
              <a:t>yum install </a:t>
            </a:r>
            <a:r>
              <a:rPr lang="en-IN" b="0" i="0" dirty="0" err="1">
                <a:solidFill>
                  <a:srgbClr val="2D2F31"/>
                </a:solidFill>
                <a:effectLst/>
                <a:latin typeface="sfmono-regular"/>
              </a:rPr>
              <a:t>scl</a:t>
            </a:r>
            <a:r>
              <a:rPr lang="en-IN" b="0" i="0" dirty="0">
                <a:solidFill>
                  <a:srgbClr val="2D2F31"/>
                </a:solidFill>
                <a:effectLst/>
                <a:latin typeface="sfmono-regular"/>
              </a:rPr>
              <a:t>-utils</a:t>
            </a:r>
          </a:p>
          <a:p>
            <a:pPr algn="l">
              <a:buFont typeface="+mj-lt"/>
              <a:buAutoNum type="arabicPeriod"/>
            </a:pPr>
            <a:r>
              <a:rPr lang="en-IN" b="0" i="0" dirty="0">
                <a:solidFill>
                  <a:srgbClr val="2D2F31"/>
                </a:solidFill>
                <a:effectLst/>
                <a:latin typeface="sfmono-regular"/>
              </a:rPr>
              <a:t>yum install centos-release-</a:t>
            </a:r>
            <a:r>
              <a:rPr lang="en-IN" b="0" i="0" dirty="0" err="1">
                <a:solidFill>
                  <a:srgbClr val="2D2F31"/>
                </a:solidFill>
                <a:effectLst/>
                <a:latin typeface="sfmono-regular"/>
              </a:rPr>
              <a:t>scl</a:t>
            </a:r>
            <a:endParaRPr lang="en-IN" b="0" i="0" dirty="0">
              <a:solidFill>
                <a:srgbClr val="2D2F31"/>
              </a:solidFill>
              <a:effectLst/>
              <a:latin typeface="sfmono-regular"/>
            </a:endParaRPr>
          </a:p>
          <a:p>
            <a:pPr algn="l">
              <a:buFont typeface="+mj-lt"/>
              <a:buAutoNum type="arabicPeriod"/>
            </a:pPr>
            <a:r>
              <a:rPr lang="en-IN" b="0" i="0" dirty="0">
                <a:solidFill>
                  <a:srgbClr val="2D2F31"/>
                </a:solidFill>
                <a:effectLst/>
                <a:latin typeface="sfmono-regular"/>
              </a:rPr>
              <a:t>yum install python27</a:t>
            </a:r>
          </a:p>
          <a:p>
            <a:pPr algn="l">
              <a:buFont typeface="+mj-lt"/>
              <a:buAutoNum type="arabicPeriod"/>
            </a:pPr>
            <a:r>
              <a:rPr lang="en-IN" b="0" i="0" dirty="0" err="1">
                <a:solidFill>
                  <a:srgbClr val="2D2F31"/>
                </a:solidFill>
                <a:effectLst/>
                <a:latin typeface="sfmono-regular"/>
              </a:rPr>
              <a:t>scl</a:t>
            </a:r>
            <a:r>
              <a:rPr lang="en-IN" b="0" i="0" dirty="0">
                <a:solidFill>
                  <a:srgbClr val="2D2F31"/>
                </a:solidFill>
                <a:effectLst/>
                <a:latin typeface="sfmono-regular"/>
              </a:rPr>
              <a:t> enable python27 bash</a:t>
            </a:r>
          </a:p>
          <a:p>
            <a:endParaRPr lang="en-US" dirty="0"/>
          </a:p>
        </p:txBody>
      </p:sp>
    </p:spTree>
    <p:extLst>
      <p:ext uri="{BB962C8B-B14F-4D97-AF65-F5344CB8AC3E}">
        <p14:creationId xmlns:p14="http://schemas.microsoft.com/office/powerpoint/2010/main" val="2630066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AC2F9-13C6-E9AA-F5BC-4C84E4E09FFE}"/>
              </a:ext>
            </a:extLst>
          </p:cNvPr>
          <p:cNvSpPr>
            <a:spLocks noGrp="1"/>
          </p:cNvSpPr>
          <p:nvPr>
            <p:ph idx="1"/>
          </p:nvPr>
        </p:nvSpPr>
        <p:spPr>
          <a:xfrm>
            <a:off x="538480" y="457200"/>
            <a:ext cx="10815320" cy="5719763"/>
          </a:xfrm>
        </p:spPr>
        <p:txBody>
          <a:bodyPr/>
          <a:lstStyle/>
          <a:p>
            <a:pPr algn="l"/>
            <a:r>
              <a:rPr lang="en-IN" b="0" i="0" dirty="0">
                <a:solidFill>
                  <a:srgbClr val="2D2F31"/>
                </a:solidFill>
                <a:effectLst/>
                <a:latin typeface="Udemy Sans"/>
              </a:rPr>
              <a:t>Now, you should be able to</a:t>
            </a:r>
          </a:p>
          <a:p>
            <a:pPr algn="l"/>
            <a:r>
              <a:rPr lang="en-IN" b="0" i="0" dirty="0">
                <a:solidFill>
                  <a:srgbClr val="2D2F31"/>
                </a:solidFill>
                <a:effectLst/>
                <a:latin typeface="Udemy Sans"/>
              </a:rPr>
              <a:t>pip install google-</a:t>
            </a:r>
            <a:r>
              <a:rPr lang="en-IN" b="0" i="0" dirty="0" err="1">
                <a:solidFill>
                  <a:srgbClr val="2D2F31"/>
                </a:solidFill>
                <a:effectLst/>
                <a:latin typeface="Udemy Sans"/>
              </a:rPr>
              <a:t>api</a:t>
            </a:r>
            <a:r>
              <a:rPr lang="en-IN" b="0" i="0" dirty="0">
                <a:solidFill>
                  <a:srgbClr val="2D2F31"/>
                </a:solidFill>
                <a:effectLst/>
                <a:latin typeface="Udemy Sans"/>
              </a:rPr>
              <a:t>-python-client==1.6.4</a:t>
            </a:r>
          </a:p>
          <a:p>
            <a:pPr algn="l"/>
            <a:r>
              <a:rPr lang="en-IN" b="0" i="0" dirty="0">
                <a:solidFill>
                  <a:srgbClr val="2D2F31"/>
                </a:solidFill>
                <a:effectLst/>
                <a:latin typeface="Udemy Sans"/>
              </a:rPr>
              <a:t>successfully.</a:t>
            </a:r>
          </a:p>
          <a:p>
            <a:pPr algn="l"/>
            <a:r>
              <a:rPr lang="en-IN" b="0" i="0" dirty="0">
                <a:solidFill>
                  <a:srgbClr val="2D2F31"/>
                </a:solidFill>
                <a:effectLst/>
                <a:latin typeface="Udemy Sans"/>
              </a:rPr>
              <a:t>If you're still having trouble, please use the Q&amp;A feature for this lecture and we'll help you out.</a:t>
            </a:r>
          </a:p>
          <a:p>
            <a:endParaRPr lang="en-US" dirty="0"/>
          </a:p>
        </p:txBody>
      </p:sp>
    </p:spTree>
    <p:extLst>
      <p:ext uri="{BB962C8B-B14F-4D97-AF65-F5344CB8AC3E}">
        <p14:creationId xmlns:p14="http://schemas.microsoft.com/office/powerpoint/2010/main" val="4071097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E809A4A-3243-123D-2D1B-77067CF623DE}"/>
              </a:ext>
            </a:extLst>
          </p:cNvPr>
          <p:cNvSpPr>
            <a:spLocks noGrp="1"/>
          </p:cNvSpPr>
          <p:nvPr>
            <p:ph idx="1"/>
          </p:nvPr>
        </p:nvSpPr>
        <p:spPr>
          <a:xfrm>
            <a:off x="142240" y="213360"/>
            <a:ext cx="11211560" cy="5963603"/>
          </a:xfrm>
        </p:spPr>
        <p:txBody>
          <a:bodyPr/>
          <a:lstStyle/>
          <a:p>
            <a:r>
              <a:rPr lang="en-US" dirty="0" err="1"/>
              <a:t>Su</a:t>
            </a:r>
            <a:r>
              <a:rPr lang="en-US" dirty="0"/>
              <a:t> root</a:t>
            </a:r>
          </a:p>
          <a:p>
            <a:r>
              <a:rPr lang="en-US" dirty="0"/>
              <a:t>Hadoop</a:t>
            </a:r>
          </a:p>
          <a:p>
            <a:endParaRPr lang="en-US" dirty="0"/>
          </a:p>
          <a:p>
            <a:endParaRPr lang="en-US" dirty="0"/>
          </a:p>
          <a:p>
            <a:r>
              <a:rPr lang="en-US" dirty="0"/>
              <a:t>For HDP 2.5</a:t>
            </a:r>
          </a:p>
          <a:p>
            <a:r>
              <a:rPr lang="en-US" dirty="0"/>
              <a:t>Cd /</a:t>
            </a:r>
            <a:r>
              <a:rPr lang="en-US" dirty="0" err="1"/>
              <a:t>etc</a:t>
            </a:r>
            <a:r>
              <a:rPr lang="en-US" dirty="0"/>
              <a:t>/</a:t>
            </a:r>
            <a:r>
              <a:rPr lang="en-US" dirty="0" err="1"/>
              <a:t>yum.repo.d</a:t>
            </a:r>
            <a:endParaRPr lang="en-US" dirty="0"/>
          </a:p>
          <a:p>
            <a:r>
              <a:rPr lang="en-US" dirty="0"/>
              <a:t>Cp </a:t>
            </a:r>
            <a:r>
              <a:rPr lang="en-US" dirty="0" err="1"/>
              <a:t>sandbox.repo</a:t>
            </a:r>
            <a:r>
              <a:rPr lang="en-US" dirty="0"/>
              <a:t> /</a:t>
            </a:r>
            <a:r>
              <a:rPr lang="en-US" dirty="0" err="1"/>
              <a:t>tmp</a:t>
            </a:r>
            <a:endParaRPr lang="en-US" dirty="0"/>
          </a:p>
          <a:p>
            <a:r>
              <a:rPr lang="en-US" dirty="0"/>
              <a:t>Rm –rf </a:t>
            </a:r>
            <a:r>
              <a:rPr lang="en-US" dirty="0" err="1"/>
              <a:t>sandbox.repo</a:t>
            </a:r>
            <a:endParaRPr lang="en-US" dirty="0"/>
          </a:p>
          <a:p>
            <a:r>
              <a:rPr lang="en-US" dirty="0"/>
              <a:t>Cd ~</a:t>
            </a:r>
          </a:p>
          <a:p>
            <a:r>
              <a:rPr lang="en-US" dirty="0"/>
              <a:t>Yum install python-pip</a:t>
            </a:r>
          </a:p>
          <a:p>
            <a:r>
              <a:rPr lang="en-US" dirty="0"/>
              <a:t> </a:t>
            </a:r>
          </a:p>
          <a:p>
            <a:endParaRPr lang="en-US" dirty="0"/>
          </a:p>
          <a:p>
            <a:endParaRPr lang="en-US" dirty="0"/>
          </a:p>
        </p:txBody>
      </p:sp>
    </p:spTree>
    <p:extLst>
      <p:ext uri="{BB962C8B-B14F-4D97-AF65-F5344CB8AC3E}">
        <p14:creationId xmlns:p14="http://schemas.microsoft.com/office/powerpoint/2010/main" val="3703581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54016-BA37-5FC0-E055-40ACEAFCDEAB}"/>
              </a:ext>
            </a:extLst>
          </p:cNvPr>
          <p:cNvSpPr>
            <a:spLocks noGrp="1"/>
          </p:cNvSpPr>
          <p:nvPr>
            <p:ph type="title"/>
          </p:nvPr>
        </p:nvSpPr>
        <p:spPr>
          <a:xfrm>
            <a:off x="238760" y="161925"/>
            <a:ext cx="10515600" cy="1325563"/>
          </a:xfrm>
        </p:spPr>
        <p:txBody>
          <a:bodyPr/>
          <a:lstStyle/>
          <a:p>
            <a:r>
              <a:rPr lang="en-US" dirty="0"/>
              <a:t>Code up ratings histogram MapReduce Job and run it</a:t>
            </a:r>
          </a:p>
        </p:txBody>
      </p:sp>
      <p:sp>
        <p:nvSpPr>
          <p:cNvPr id="3" name="Content Placeholder 2">
            <a:extLst>
              <a:ext uri="{FF2B5EF4-FFF2-40B4-BE49-F238E27FC236}">
                <a16:creationId xmlns:a16="http://schemas.microsoft.com/office/drawing/2014/main" id="{382B8F26-9DAB-F5E1-1E7A-4122F69CE1D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3A3884-74D2-F13B-7EF3-4CAB6B482F27}"/>
              </a:ext>
            </a:extLst>
          </p:cNvPr>
          <p:cNvPicPr>
            <a:picLocks noChangeAspect="1"/>
          </p:cNvPicPr>
          <p:nvPr/>
        </p:nvPicPr>
        <p:blipFill>
          <a:blip r:embed="rId2"/>
          <a:stretch>
            <a:fillRect/>
          </a:stretch>
        </p:blipFill>
        <p:spPr>
          <a:xfrm>
            <a:off x="386080" y="1825625"/>
            <a:ext cx="11145520" cy="5227711"/>
          </a:xfrm>
          <a:prstGeom prst="rect">
            <a:avLst/>
          </a:prstGeom>
        </p:spPr>
      </p:pic>
    </p:spTree>
    <p:extLst>
      <p:ext uri="{BB962C8B-B14F-4D97-AF65-F5344CB8AC3E}">
        <p14:creationId xmlns:p14="http://schemas.microsoft.com/office/powerpoint/2010/main" val="692716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6D76-3E50-2E7C-26D2-57D5AE975AB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C821F53-0E99-5039-3719-2C408FAF8B30}"/>
              </a:ext>
            </a:extLst>
          </p:cNvPr>
          <p:cNvPicPr>
            <a:picLocks noGrp="1" noChangeAspect="1"/>
          </p:cNvPicPr>
          <p:nvPr>
            <p:ph idx="1"/>
          </p:nvPr>
        </p:nvPicPr>
        <p:blipFill>
          <a:blip r:embed="rId2"/>
          <a:stretch>
            <a:fillRect/>
          </a:stretch>
        </p:blipFill>
        <p:spPr>
          <a:xfrm>
            <a:off x="595630" y="79058"/>
            <a:ext cx="7715250" cy="2109272"/>
          </a:xfrm>
        </p:spPr>
      </p:pic>
      <p:pic>
        <p:nvPicPr>
          <p:cNvPr id="7" name="Picture 6" descr="A white background with black text&#10;&#10;Description automatically generated">
            <a:extLst>
              <a:ext uri="{FF2B5EF4-FFF2-40B4-BE49-F238E27FC236}">
                <a16:creationId xmlns:a16="http://schemas.microsoft.com/office/drawing/2014/main" id="{7195CA69-6F5E-36E5-3103-9E38BED3B885}"/>
              </a:ext>
            </a:extLst>
          </p:cNvPr>
          <p:cNvPicPr>
            <a:picLocks noChangeAspect="1"/>
          </p:cNvPicPr>
          <p:nvPr/>
        </p:nvPicPr>
        <p:blipFill>
          <a:blip r:embed="rId3"/>
          <a:stretch>
            <a:fillRect/>
          </a:stretch>
        </p:blipFill>
        <p:spPr>
          <a:xfrm>
            <a:off x="567054" y="2402272"/>
            <a:ext cx="9968865" cy="3922013"/>
          </a:xfrm>
          <a:prstGeom prst="rect">
            <a:avLst/>
          </a:prstGeom>
        </p:spPr>
      </p:pic>
    </p:spTree>
    <p:extLst>
      <p:ext uri="{BB962C8B-B14F-4D97-AF65-F5344CB8AC3E}">
        <p14:creationId xmlns:p14="http://schemas.microsoft.com/office/powerpoint/2010/main" val="2689071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C6A41-BBC2-DAE2-5558-EA5D93E5B20A}"/>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F0D1A79D-B634-BD8B-8FD6-AAC83CC9BA9A}"/>
              </a:ext>
            </a:extLst>
          </p:cNvPr>
          <p:cNvPicPr>
            <a:picLocks noGrp="1" noChangeAspect="1"/>
          </p:cNvPicPr>
          <p:nvPr>
            <p:ph idx="1"/>
          </p:nvPr>
        </p:nvPicPr>
        <p:blipFill>
          <a:blip r:embed="rId2"/>
          <a:stretch>
            <a:fillRect/>
          </a:stretch>
        </p:blipFill>
        <p:spPr>
          <a:xfrm>
            <a:off x="619748" y="179704"/>
            <a:ext cx="10515600" cy="5818633"/>
          </a:xfrm>
        </p:spPr>
      </p:pic>
    </p:spTree>
    <p:extLst>
      <p:ext uri="{BB962C8B-B14F-4D97-AF65-F5344CB8AC3E}">
        <p14:creationId xmlns:p14="http://schemas.microsoft.com/office/powerpoint/2010/main" val="4616509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F2BD-D092-2FC0-BD5B-2E0E9EC25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997781-E187-3984-21DB-548018556490}"/>
              </a:ext>
            </a:extLst>
          </p:cNvPr>
          <p:cNvPicPr>
            <a:picLocks noGrp="1" noChangeAspect="1"/>
          </p:cNvPicPr>
          <p:nvPr>
            <p:ph idx="1"/>
          </p:nvPr>
        </p:nvPicPr>
        <p:blipFill>
          <a:blip r:embed="rId2"/>
          <a:stretch>
            <a:fillRect/>
          </a:stretch>
        </p:blipFill>
        <p:spPr>
          <a:xfrm>
            <a:off x="417280" y="365125"/>
            <a:ext cx="9102640" cy="5944106"/>
          </a:xfrm>
        </p:spPr>
      </p:pic>
    </p:spTree>
    <p:extLst>
      <p:ext uri="{BB962C8B-B14F-4D97-AF65-F5344CB8AC3E}">
        <p14:creationId xmlns:p14="http://schemas.microsoft.com/office/powerpoint/2010/main" val="4106404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AF0E-0F72-D0F4-0399-E3B67EE269D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A860D11-C75B-FAE0-6515-FEF167CA7DA2}"/>
              </a:ext>
            </a:extLst>
          </p:cNvPr>
          <p:cNvPicPr>
            <a:picLocks noGrp="1" noChangeAspect="1"/>
          </p:cNvPicPr>
          <p:nvPr>
            <p:ph idx="1"/>
          </p:nvPr>
        </p:nvPicPr>
        <p:blipFill>
          <a:blip r:embed="rId2"/>
          <a:stretch>
            <a:fillRect/>
          </a:stretch>
        </p:blipFill>
        <p:spPr>
          <a:xfrm>
            <a:off x="658937" y="365124"/>
            <a:ext cx="10694863" cy="5451001"/>
          </a:xfrm>
        </p:spPr>
      </p:pic>
    </p:spTree>
    <p:extLst>
      <p:ext uri="{BB962C8B-B14F-4D97-AF65-F5344CB8AC3E}">
        <p14:creationId xmlns:p14="http://schemas.microsoft.com/office/powerpoint/2010/main" val="284010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DEFBA-F1A6-55F2-DCFB-10A8CDEC7C7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0F5BDC6-809B-3AF9-92BA-C11768B71E2E}"/>
              </a:ext>
            </a:extLst>
          </p:cNvPr>
          <p:cNvPicPr>
            <a:picLocks noGrp="1" noChangeAspect="1"/>
          </p:cNvPicPr>
          <p:nvPr>
            <p:ph idx="1"/>
          </p:nvPr>
        </p:nvPicPr>
        <p:blipFill>
          <a:blip r:embed="rId2"/>
          <a:stretch>
            <a:fillRect/>
          </a:stretch>
        </p:blipFill>
        <p:spPr>
          <a:xfrm>
            <a:off x="627062" y="271145"/>
            <a:ext cx="8702676" cy="4351338"/>
          </a:xfrm>
        </p:spPr>
      </p:pic>
      <p:pic>
        <p:nvPicPr>
          <p:cNvPr id="7" name="Picture 6" descr="A close up of a sign&#10;&#10;Description automatically generated">
            <a:extLst>
              <a:ext uri="{FF2B5EF4-FFF2-40B4-BE49-F238E27FC236}">
                <a16:creationId xmlns:a16="http://schemas.microsoft.com/office/drawing/2014/main" id="{B62DE55C-F66D-8439-15F6-2E85E04A4D29}"/>
              </a:ext>
            </a:extLst>
          </p:cNvPr>
          <p:cNvPicPr>
            <a:picLocks noChangeAspect="1"/>
          </p:cNvPicPr>
          <p:nvPr/>
        </p:nvPicPr>
        <p:blipFill>
          <a:blip r:embed="rId3"/>
          <a:stretch>
            <a:fillRect/>
          </a:stretch>
        </p:blipFill>
        <p:spPr>
          <a:xfrm>
            <a:off x="1706880" y="4830231"/>
            <a:ext cx="7772400" cy="1931227"/>
          </a:xfrm>
          <a:prstGeom prst="rect">
            <a:avLst/>
          </a:prstGeom>
        </p:spPr>
      </p:pic>
    </p:spTree>
    <p:extLst>
      <p:ext uri="{BB962C8B-B14F-4D97-AF65-F5344CB8AC3E}">
        <p14:creationId xmlns:p14="http://schemas.microsoft.com/office/powerpoint/2010/main" val="1725179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5676B3-75F7-F811-3BA9-F8ADA5673279}"/>
              </a:ext>
            </a:extLst>
          </p:cNvPr>
          <p:cNvSpPr>
            <a:spLocks noGrp="1"/>
          </p:cNvSpPr>
          <p:nvPr>
            <p:ph idx="1"/>
          </p:nvPr>
        </p:nvSpPr>
        <p:spPr>
          <a:xfrm>
            <a:off x="355600" y="203200"/>
            <a:ext cx="10998200" cy="5973763"/>
          </a:xfrm>
        </p:spPr>
        <p:txBody>
          <a:bodyPr/>
          <a:lstStyle/>
          <a:p>
            <a:r>
              <a:rPr lang="en-US" dirty="0">
                <a:hlinkClick r:id="rId2"/>
              </a:rPr>
              <a:t>Install VirtualBox 7.0.8 for Mac (M1/M2 chips)</a:t>
            </a:r>
          </a:p>
          <a:p>
            <a:r>
              <a:rPr lang="en-US" dirty="0">
                <a:hlinkClick r:id="rId2"/>
              </a:rPr>
              <a:t>Hortonworks Data Platforms – download ova image from cloudera</a:t>
            </a:r>
          </a:p>
          <a:p>
            <a:endParaRPr lang="en-US" dirty="0">
              <a:hlinkClick r:id="rId2"/>
            </a:endParaRPr>
          </a:p>
          <a:p>
            <a:r>
              <a:rPr lang="en-US" dirty="0">
                <a:hlinkClick r:id="rId2"/>
              </a:rPr>
              <a:t>Fpr downloading data</a:t>
            </a:r>
          </a:p>
          <a:p>
            <a:r>
              <a:rPr lang="en-US" dirty="0">
                <a:hlinkClick r:id="rId2"/>
              </a:rPr>
              <a:t>https://grouplens.org/</a:t>
            </a:r>
            <a:endParaRPr lang="en-US" dirty="0"/>
          </a:p>
          <a:p>
            <a:endParaRPr lang="en-US" dirty="0"/>
          </a:p>
          <a:p>
            <a:endParaRPr lang="en-US" dirty="0"/>
          </a:p>
          <a:p>
            <a:r>
              <a:rPr lang="en-US" dirty="0"/>
              <a:t>Username: </a:t>
            </a:r>
            <a:r>
              <a:rPr lang="en-US" dirty="0" err="1"/>
              <a:t>maria_dev</a:t>
            </a:r>
            <a:endParaRPr lang="en-US" dirty="0"/>
          </a:p>
          <a:p>
            <a:r>
              <a:rPr lang="en-US" dirty="0"/>
              <a:t>Password: </a:t>
            </a:r>
            <a:r>
              <a:rPr lang="en-US" dirty="0" err="1"/>
              <a:t>maria_dev</a:t>
            </a:r>
            <a:endParaRPr lang="en-US" dirty="0"/>
          </a:p>
        </p:txBody>
      </p:sp>
    </p:spTree>
    <p:extLst>
      <p:ext uri="{BB962C8B-B14F-4D97-AF65-F5344CB8AC3E}">
        <p14:creationId xmlns:p14="http://schemas.microsoft.com/office/powerpoint/2010/main" val="1456403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12EC-E606-D306-50E8-E3655A9569A9}"/>
              </a:ext>
            </a:extLst>
          </p:cNvPr>
          <p:cNvSpPr>
            <a:spLocks noGrp="1"/>
          </p:cNvSpPr>
          <p:nvPr>
            <p:ph type="title"/>
          </p:nvPr>
        </p:nvSpPr>
        <p:spPr/>
        <p:txBody>
          <a:bodyPr/>
          <a:lstStyle/>
          <a:p>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875BF9FF-9178-16A8-F241-81C350A7B48A}"/>
              </a:ext>
            </a:extLst>
          </p:cNvPr>
          <p:cNvPicPr>
            <a:picLocks noGrp="1" noChangeAspect="1"/>
          </p:cNvPicPr>
          <p:nvPr>
            <p:ph idx="1"/>
          </p:nvPr>
        </p:nvPicPr>
        <p:blipFill>
          <a:blip r:embed="rId2"/>
          <a:stretch>
            <a:fillRect/>
          </a:stretch>
        </p:blipFill>
        <p:spPr>
          <a:xfrm>
            <a:off x="406448" y="281304"/>
            <a:ext cx="8808672" cy="6416073"/>
          </a:xfrm>
        </p:spPr>
      </p:pic>
    </p:spTree>
    <p:extLst>
      <p:ext uri="{BB962C8B-B14F-4D97-AF65-F5344CB8AC3E}">
        <p14:creationId xmlns:p14="http://schemas.microsoft.com/office/powerpoint/2010/main" val="3172256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B97D-84BE-4260-CB96-A95EBBBC0D13}"/>
              </a:ext>
            </a:extLst>
          </p:cNvPr>
          <p:cNvSpPr>
            <a:spLocks noGrp="1"/>
          </p:cNvSpPr>
          <p:nvPr>
            <p:ph type="title"/>
          </p:nvPr>
        </p:nvSpPr>
        <p:spPr/>
        <p:txBody>
          <a:bodyPr/>
          <a:lstStyle/>
          <a:p>
            <a:r>
              <a:rPr lang="en-IN" b="1" i="0" dirty="0">
                <a:solidFill>
                  <a:srgbClr val="2D2F31"/>
                </a:solidFill>
                <a:effectLst/>
                <a:latin typeface="Udemy Sans"/>
              </a:rPr>
              <a:t>Note: Sorting will only work by partition.</a:t>
            </a:r>
            <a:endParaRPr lang="en-US" dirty="0"/>
          </a:p>
        </p:txBody>
      </p:sp>
      <p:sp>
        <p:nvSpPr>
          <p:cNvPr id="3" name="Content Placeholder 2">
            <a:extLst>
              <a:ext uri="{FF2B5EF4-FFF2-40B4-BE49-F238E27FC236}">
                <a16:creationId xmlns:a16="http://schemas.microsoft.com/office/drawing/2014/main" id="{D7447E03-EB96-8415-D1C9-BEFF331C6669}"/>
              </a:ext>
            </a:extLst>
          </p:cNvPr>
          <p:cNvSpPr>
            <a:spLocks noGrp="1"/>
          </p:cNvSpPr>
          <p:nvPr>
            <p:ph idx="1"/>
          </p:nvPr>
        </p:nvSpPr>
        <p:spPr/>
        <p:txBody>
          <a:bodyPr/>
          <a:lstStyle/>
          <a:p>
            <a:pPr algn="l"/>
            <a:r>
              <a:rPr lang="en-IN" b="0" i="0" dirty="0">
                <a:solidFill>
                  <a:srgbClr val="2D2F31"/>
                </a:solidFill>
                <a:effectLst/>
                <a:latin typeface="Udemy Sans"/>
              </a:rPr>
              <a:t>You may notice that your results aren't sorted the same way mine are. Depending on how MapReduce split up the processing of your work, you may be getting results back from each CPU core or from multiple threads reducing the data in parallel. Only data from the same process can be sorted by an individual reducer, so that's expected.</a:t>
            </a:r>
          </a:p>
          <a:p>
            <a:pPr algn="l"/>
            <a:r>
              <a:rPr lang="en-IN" b="0" i="0" dirty="0">
                <a:solidFill>
                  <a:srgbClr val="2D2F31"/>
                </a:solidFill>
                <a:effectLst/>
                <a:latin typeface="Udemy Sans"/>
              </a:rPr>
              <a:t>It would be possible to re-sort your final results via some other process once it is all received, but as you'll see in later lectures, more modern technologies such as Spark will handle things like this for you.</a:t>
            </a:r>
          </a:p>
          <a:p>
            <a:endParaRPr lang="en-US" dirty="0"/>
          </a:p>
        </p:txBody>
      </p:sp>
    </p:spTree>
    <p:extLst>
      <p:ext uri="{BB962C8B-B14F-4D97-AF65-F5344CB8AC3E}">
        <p14:creationId xmlns:p14="http://schemas.microsoft.com/office/powerpoint/2010/main" val="2677162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3400-ACC0-4D0F-1730-35763E18C036}"/>
              </a:ext>
            </a:extLst>
          </p:cNvPr>
          <p:cNvSpPr>
            <a:spLocks noGrp="1"/>
          </p:cNvSpPr>
          <p:nvPr>
            <p:ph type="title"/>
          </p:nvPr>
        </p:nvSpPr>
        <p:spPr>
          <a:xfrm>
            <a:off x="599440" y="365125"/>
            <a:ext cx="10754360" cy="5781675"/>
          </a:xfrm>
        </p:spPr>
        <p:txBody>
          <a:bodyPr/>
          <a:lstStyle/>
          <a:p>
            <a:r>
              <a:rPr lang="en-US" dirty="0"/>
              <a:t>Programming Hadoop with PIG</a:t>
            </a:r>
          </a:p>
        </p:txBody>
      </p:sp>
    </p:spTree>
    <p:extLst>
      <p:ext uri="{BB962C8B-B14F-4D97-AF65-F5344CB8AC3E}">
        <p14:creationId xmlns:p14="http://schemas.microsoft.com/office/powerpoint/2010/main" val="167302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459B-E7C7-FD2B-E8A6-9C5C1B726F40}"/>
              </a:ext>
            </a:extLst>
          </p:cNvPr>
          <p:cNvSpPr>
            <a:spLocks noGrp="1"/>
          </p:cNvSpPr>
          <p:nvPr>
            <p:ph type="title"/>
          </p:nvPr>
        </p:nvSpPr>
        <p:spPr>
          <a:xfrm>
            <a:off x="0" y="90805"/>
            <a:ext cx="10815320" cy="864235"/>
          </a:xfrm>
        </p:spPr>
        <p:txBody>
          <a:bodyPr/>
          <a:lstStyle/>
          <a:p>
            <a:r>
              <a:rPr lang="en-US" dirty="0"/>
              <a:t>Introducing Ambari</a:t>
            </a:r>
          </a:p>
        </p:txBody>
      </p:sp>
      <p:sp>
        <p:nvSpPr>
          <p:cNvPr id="19" name="Content Placeholder 18">
            <a:extLst>
              <a:ext uri="{FF2B5EF4-FFF2-40B4-BE49-F238E27FC236}">
                <a16:creationId xmlns:a16="http://schemas.microsoft.com/office/drawing/2014/main" id="{758C9C55-A293-93D5-BFF8-585B3E8256F2}"/>
              </a:ext>
            </a:extLst>
          </p:cNvPr>
          <p:cNvSpPr>
            <a:spLocks noGrp="1"/>
          </p:cNvSpPr>
          <p:nvPr>
            <p:ph idx="1"/>
          </p:nvPr>
        </p:nvSpPr>
        <p:spPr>
          <a:xfrm>
            <a:off x="203200" y="955040"/>
            <a:ext cx="11150600" cy="5221923"/>
          </a:xfrm>
        </p:spPr>
        <p:txBody>
          <a:bodyPr>
            <a:normAutofit fontScale="85000" lnSpcReduction="20000"/>
          </a:bodyPr>
          <a:lstStyle/>
          <a:p>
            <a:r>
              <a:rPr lang="en-US" dirty="0"/>
              <a:t>Running Ambari as User</a:t>
            </a:r>
          </a:p>
          <a:p>
            <a:endParaRPr lang="en-US" dirty="0"/>
          </a:p>
          <a:p>
            <a:r>
              <a:rPr lang="en-US" dirty="0"/>
              <a:t>SSH into Hadoop Data Platform</a:t>
            </a:r>
          </a:p>
          <a:p>
            <a:endParaRPr lang="en-US" dirty="0"/>
          </a:p>
          <a:p>
            <a:r>
              <a:rPr lang="en-US" dirty="0" err="1"/>
              <a:t>Su</a:t>
            </a:r>
            <a:r>
              <a:rPr lang="en-US" dirty="0"/>
              <a:t> root</a:t>
            </a:r>
          </a:p>
          <a:p>
            <a:r>
              <a:rPr lang="en-US" dirty="0"/>
              <a:t>Ambari-admin-password-reset</a:t>
            </a:r>
          </a:p>
          <a:p>
            <a:endParaRPr lang="en-US" dirty="0"/>
          </a:p>
          <a:p>
            <a:r>
              <a:rPr lang="en-US" dirty="0"/>
              <a:t>YARN Queue Manager</a:t>
            </a:r>
          </a:p>
          <a:p>
            <a:r>
              <a:rPr lang="en-US" dirty="0"/>
              <a:t>Files View</a:t>
            </a:r>
          </a:p>
          <a:p>
            <a:r>
              <a:rPr lang="en-US" dirty="0"/>
              <a:t>Hive View</a:t>
            </a:r>
          </a:p>
          <a:p>
            <a:r>
              <a:rPr lang="en-US" dirty="0"/>
              <a:t>Pig View</a:t>
            </a:r>
          </a:p>
          <a:p>
            <a:r>
              <a:rPr lang="en-US" dirty="0"/>
              <a:t>Storm view</a:t>
            </a:r>
          </a:p>
          <a:p>
            <a:r>
              <a:rPr lang="en-US" dirty="0"/>
              <a:t>Tez View</a:t>
            </a:r>
          </a:p>
        </p:txBody>
      </p:sp>
    </p:spTree>
    <p:extLst>
      <p:ext uri="{BB962C8B-B14F-4D97-AF65-F5344CB8AC3E}">
        <p14:creationId xmlns:p14="http://schemas.microsoft.com/office/powerpoint/2010/main" val="2831508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FCBE-A3EB-29F5-5209-F1066B7A6A98}"/>
              </a:ext>
            </a:extLst>
          </p:cNvPr>
          <p:cNvSpPr>
            <a:spLocks noGrp="1"/>
          </p:cNvSpPr>
          <p:nvPr>
            <p:ph type="title"/>
          </p:nvPr>
        </p:nvSpPr>
        <p:spPr>
          <a:xfrm>
            <a:off x="101600" y="365125"/>
            <a:ext cx="11252200" cy="518795"/>
          </a:xfrm>
        </p:spPr>
        <p:txBody>
          <a:bodyPr>
            <a:normAutofit fontScale="90000"/>
          </a:bodyPr>
          <a:lstStyle/>
          <a:p>
            <a:r>
              <a:rPr lang="en-US" dirty="0"/>
              <a:t>Introducing Pig</a:t>
            </a:r>
          </a:p>
        </p:txBody>
      </p:sp>
      <p:pic>
        <p:nvPicPr>
          <p:cNvPr id="5" name="Content Placeholder 4">
            <a:extLst>
              <a:ext uri="{FF2B5EF4-FFF2-40B4-BE49-F238E27FC236}">
                <a16:creationId xmlns:a16="http://schemas.microsoft.com/office/drawing/2014/main" id="{A7DF1B71-A5A8-3A94-1187-5309F368D91C}"/>
              </a:ext>
            </a:extLst>
          </p:cNvPr>
          <p:cNvPicPr>
            <a:picLocks noGrp="1" noChangeAspect="1"/>
          </p:cNvPicPr>
          <p:nvPr>
            <p:ph idx="1"/>
          </p:nvPr>
        </p:nvPicPr>
        <p:blipFill>
          <a:blip r:embed="rId2"/>
          <a:stretch>
            <a:fillRect/>
          </a:stretch>
        </p:blipFill>
        <p:spPr>
          <a:xfrm>
            <a:off x="652098" y="1073784"/>
            <a:ext cx="9812702" cy="5561681"/>
          </a:xfrm>
        </p:spPr>
      </p:pic>
    </p:spTree>
    <p:extLst>
      <p:ext uri="{BB962C8B-B14F-4D97-AF65-F5344CB8AC3E}">
        <p14:creationId xmlns:p14="http://schemas.microsoft.com/office/powerpoint/2010/main" val="578779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6B02-39F2-4878-62AA-13F2F47AFA9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A174C4A-23F9-2F12-62B7-6DF93F3AE3C6}"/>
              </a:ext>
            </a:extLst>
          </p:cNvPr>
          <p:cNvPicPr>
            <a:picLocks noGrp="1" noChangeAspect="1"/>
          </p:cNvPicPr>
          <p:nvPr>
            <p:ph idx="1"/>
          </p:nvPr>
        </p:nvPicPr>
        <p:blipFill>
          <a:blip r:embed="rId2"/>
          <a:stretch>
            <a:fillRect/>
          </a:stretch>
        </p:blipFill>
        <p:spPr>
          <a:xfrm>
            <a:off x="582605" y="365125"/>
            <a:ext cx="7911155" cy="6101414"/>
          </a:xfrm>
        </p:spPr>
      </p:pic>
    </p:spTree>
    <p:extLst>
      <p:ext uri="{BB962C8B-B14F-4D97-AF65-F5344CB8AC3E}">
        <p14:creationId xmlns:p14="http://schemas.microsoft.com/office/powerpoint/2010/main" val="440781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5C2A-41D4-E3EF-9931-95578C4CD2C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759B84-4B42-3006-8A86-E82BB16B92C4}"/>
              </a:ext>
            </a:extLst>
          </p:cNvPr>
          <p:cNvPicPr>
            <a:picLocks noGrp="1" noChangeAspect="1"/>
          </p:cNvPicPr>
          <p:nvPr>
            <p:ph idx="1"/>
          </p:nvPr>
        </p:nvPicPr>
        <p:blipFill>
          <a:blip r:embed="rId2"/>
          <a:stretch>
            <a:fillRect/>
          </a:stretch>
        </p:blipFill>
        <p:spPr>
          <a:xfrm>
            <a:off x="654722" y="271145"/>
            <a:ext cx="9738958" cy="6088026"/>
          </a:xfrm>
        </p:spPr>
      </p:pic>
    </p:spTree>
    <p:extLst>
      <p:ext uri="{BB962C8B-B14F-4D97-AF65-F5344CB8AC3E}">
        <p14:creationId xmlns:p14="http://schemas.microsoft.com/office/powerpoint/2010/main" val="1307134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0776-F6A0-6B32-9EE3-14C68799EB25}"/>
              </a:ext>
            </a:extLst>
          </p:cNvPr>
          <p:cNvSpPr>
            <a:spLocks noGrp="1"/>
          </p:cNvSpPr>
          <p:nvPr>
            <p:ph type="title"/>
          </p:nvPr>
        </p:nvSpPr>
        <p:spPr/>
        <p:txBody>
          <a:bodyPr/>
          <a:lstStyle/>
          <a:p>
            <a:r>
              <a:rPr lang="en-US" dirty="0"/>
              <a:t>Example: Find the oldest movie with a 5-star ratings using Pig</a:t>
            </a:r>
          </a:p>
        </p:txBody>
      </p:sp>
      <p:pic>
        <p:nvPicPr>
          <p:cNvPr id="5" name="Content Placeholder 4">
            <a:extLst>
              <a:ext uri="{FF2B5EF4-FFF2-40B4-BE49-F238E27FC236}">
                <a16:creationId xmlns:a16="http://schemas.microsoft.com/office/drawing/2014/main" id="{099F4924-6CEB-886E-1FBF-781075B4CA20}"/>
              </a:ext>
            </a:extLst>
          </p:cNvPr>
          <p:cNvPicPr>
            <a:picLocks noGrp="1" noChangeAspect="1"/>
          </p:cNvPicPr>
          <p:nvPr>
            <p:ph idx="1"/>
          </p:nvPr>
        </p:nvPicPr>
        <p:blipFill>
          <a:blip r:embed="rId2"/>
          <a:stretch>
            <a:fillRect/>
          </a:stretch>
        </p:blipFill>
        <p:spPr>
          <a:xfrm>
            <a:off x="4466393" y="1690688"/>
            <a:ext cx="7492823" cy="4802187"/>
          </a:xfrm>
        </p:spPr>
      </p:pic>
    </p:spTree>
    <p:extLst>
      <p:ext uri="{BB962C8B-B14F-4D97-AF65-F5344CB8AC3E}">
        <p14:creationId xmlns:p14="http://schemas.microsoft.com/office/powerpoint/2010/main" val="3698011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772D-CBB7-192D-B891-4D7A44BCEFF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E4CDBC-4127-3E7C-4579-F21A27A7721F}"/>
              </a:ext>
            </a:extLst>
          </p:cNvPr>
          <p:cNvPicPr>
            <a:picLocks noGrp="1" noChangeAspect="1"/>
          </p:cNvPicPr>
          <p:nvPr>
            <p:ph idx="1"/>
          </p:nvPr>
        </p:nvPicPr>
        <p:blipFill>
          <a:blip r:embed="rId2"/>
          <a:stretch>
            <a:fillRect/>
          </a:stretch>
        </p:blipFill>
        <p:spPr>
          <a:xfrm>
            <a:off x="362461" y="365125"/>
            <a:ext cx="9922757" cy="4351338"/>
          </a:xfrm>
        </p:spPr>
      </p:pic>
    </p:spTree>
    <p:extLst>
      <p:ext uri="{BB962C8B-B14F-4D97-AF65-F5344CB8AC3E}">
        <p14:creationId xmlns:p14="http://schemas.microsoft.com/office/powerpoint/2010/main" val="28072311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B559-6651-C097-EDDE-3A14F6A308BE}"/>
              </a:ext>
            </a:extLst>
          </p:cNvPr>
          <p:cNvSpPr>
            <a:spLocks noGrp="1"/>
          </p:cNvSpPr>
          <p:nvPr>
            <p:ph type="title"/>
          </p:nvPr>
        </p:nvSpPr>
        <p:spPr/>
        <p:txBody>
          <a:bodyPr/>
          <a:lstStyle/>
          <a:p>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DA0DAFDC-12EB-1068-F9D2-F5442635EF37}"/>
              </a:ext>
            </a:extLst>
          </p:cNvPr>
          <p:cNvPicPr>
            <a:picLocks noGrp="1" noChangeAspect="1"/>
          </p:cNvPicPr>
          <p:nvPr>
            <p:ph idx="1"/>
          </p:nvPr>
        </p:nvPicPr>
        <p:blipFill>
          <a:blip r:embed="rId2"/>
          <a:stretch>
            <a:fillRect/>
          </a:stretch>
        </p:blipFill>
        <p:spPr>
          <a:xfrm>
            <a:off x="365710" y="220345"/>
            <a:ext cx="10830610" cy="6354090"/>
          </a:xfrm>
        </p:spPr>
      </p:pic>
    </p:spTree>
    <p:extLst>
      <p:ext uri="{BB962C8B-B14F-4D97-AF65-F5344CB8AC3E}">
        <p14:creationId xmlns:p14="http://schemas.microsoft.com/office/powerpoint/2010/main" val="399344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5367E-6A0F-B1D4-A628-C004DB3AEC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DF7D9-77B2-7109-E042-F6C622BDFD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A2BB28-A093-C89E-B167-56975E764CDA}"/>
              </a:ext>
            </a:extLst>
          </p:cNvPr>
          <p:cNvPicPr>
            <a:picLocks noChangeAspect="1"/>
          </p:cNvPicPr>
          <p:nvPr/>
        </p:nvPicPr>
        <p:blipFill>
          <a:blip r:embed="rId2"/>
          <a:stretch>
            <a:fillRect/>
          </a:stretch>
        </p:blipFill>
        <p:spPr>
          <a:xfrm>
            <a:off x="441792" y="126016"/>
            <a:ext cx="8580288" cy="6679901"/>
          </a:xfrm>
          <a:prstGeom prst="rect">
            <a:avLst/>
          </a:prstGeom>
        </p:spPr>
      </p:pic>
    </p:spTree>
    <p:extLst>
      <p:ext uri="{BB962C8B-B14F-4D97-AF65-F5344CB8AC3E}">
        <p14:creationId xmlns:p14="http://schemas.microsoft.com/office/powerpoint/2010/main" val="1157390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C91D-3583-157C-EF76-C354146EFD40}"/>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42FFCF5B-581F-D32A-EE1E-08819BCC41C3}"/>
              </a:ext>
            </a:extLst>
          </p:cNvPr>
          <p:cNvPicPr>
            <a:picLocks noGrp="1" noChangeAspect="1"/>
          </p:cNvPicPr>
          <p:nvPr>
            <p:ph idx="1"/>
          </p:nvPr>
        </p:nvPicPr>
        <p:blipFill>
          <a:blip r:embed="rId2"/>
          <a:stretch>
            <a:fillRect/>
          </a:stretch>
        </p:blipFill>
        <p:spPr>
          <a:xfrm>
            <a:off x="274603" y="121920"/>
            <a:ext cx="11297637" cy="6434742"/>
          </a:xfrm>
        </p:spPr>
      </p:pic>
    </p:spTree>
    <p:extLst>
      <p:ext uri="{BB962C8B-B14F-4D97-AF65-F5344CB8AC3E}">
        <p14:creationId xmlns:p14="http://schemas.microsoft.com/office/powerpoint/2010/main" val="14679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72456-93AE-799D-5447-F35CD0CD55B7}"/>
              </a:ext>
            </a:extLst>
          </p:cNvPr>
          <p:cNvSpPr>
            <a:spLocks noGrp="1"/>
          </p:cNvSpPr>
          <p:nvPr>
            <p:ph type="title"/>
          </p:nvPr>
        </p:nvSpPr>
        <p:spPr/>
        <p:txBody>
          <a:bodyPr/>
          <a:lstStyle/>
          <a:p>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40725B45-11C1-DB5E-DC87-17FDC973D3E4}"/>
              </a:ext>
            </a:extLst>
          </p:cNvPr>
          <p:cNvPicPr>
            <a:picLocks noGrp="1" noChangeAspect="1"/>
          </p:cNvPicPr>
          <p:nvPr>
            <p:ph idx="1"/>
          </p:nvPr>
        </p:nvPicPr>
        <p:blipFill>
          <a:blip r:embed="rId2"/>
          <a:stretch>
            <a:fillRect/>
          </a:stretch>
        </p:blipFill>
        <p:spPr>
          <a:xfrm>
            <a:off x="189952" y="240664"/>
            <a:ext cx="11392448" cy="6155847"/>
          </a:xfrm>
        </p:spPr>
      </p:pic>
    </p:spTree>
    <p:extLst>
      <p:ext uri="{BB962C8B-B14F-4D97-AF65-F5344CB8AC3E}">
        <p14:creationId xmlns:p14="http://schemas.microsoft.com/office/powerpoint/2010/main" val="21185760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1E52-4665-301C-E98D-CF400BBB6966}"/>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96F2A807-470C-F0B1-F5FA-66B1706052AF}"/>
              </a:ext>
            </a:extLst>
          </p:cNvPr>
          <p:cNvPicPr>
            <a:picLocks noGrp="1" noChangeAspect="1"/>
          </p:cNvPicPr>
          <p:nvPr>
            <p:ph idx="1"/>
          </p:nvPr>
        </p:nvPicPr>
        <p:blipFill>
          <a:blip r:embed="rId2"/>
          <a:stretch>
            <a:fillRect/>
          </a:stretch>
        </p:blipFill>
        <p:spPr>
          <a:xfrm>
            <a:off x="202800" y="159385"/>
            <a:ext cx="11653920" cy="6447866"/>
          </a:xfrm>
        </p:spPr>
      </p:pic>
    </p:spTree>
    <p:extLst>
      <p:ext uri="{BB962C8B-B14F-4D97-AF65-F5344CB8AC3E}">
        <p14:creationId xmlns:p14="http://schemas.microsoft.com/office/powerpoint/2010/main" val="3886844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EF6E3-CF19-3888-7F05-EDDBEE6ACCB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7514C8B-2C4F-4839-835A-53A4C5EE066A}"/>
              </a:ext>
            </a:extLst>
          </p:cNvPr>
          <p:cNvPicPr>
            <a:picLocks noGrp="1" noChangeAspect="1"/>
          </p:cNvPicPr>
          <p:nvPr>
            <p:ph idx="1"/>
          </p:nvPr>
        </p:nvPicPr>
        <p:blipFill>
          <a:blip r:embed="rId2"/>
          <a:stretch>
            <a:fillRect/>
          </a:stretch>
        </p:blipFill>
        <p:spPr>
          <a:xfrm>
            <a:off x="308860" y="230504"/>
            <a:ext cx="10917940" cy="6063207"/>
          </a:xfrm>
        </p:spPr>
      </p:pic>
    </p:spTree>
    <p:extLst>
      <p:ext uri="{BB962C8B-B14F-4D97-AF65-F5344CB8AC3E}">
        <p14:creationId xmlns:p14="http://schemas.microsoft.com/office/powerpoint/2010/main" val="160418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55CC-9FF6-0FB3-434D-21CA2D392F4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772FB79-2065-BA25-2AB1-96608266111F}"/>
              </a:ext>
            </a:extLst>
          </p:cNvPr>
          <p:cNvPicPr>
            <a:picLocks noGrp="1" noChangeAspect="1"/>
          </p:cNvPicPr>
          <p:nvPr>
            <p:ph idx="1"/>
          </p:nvPr>
        </p:nvPicPr>
        <p:blipFill>
          <a:blip r:embed="rId2"/>
          <a:stretch>
            <a:fillRect/>
          </a:stretch>
        </p:blipFill>
        <p:spPr>
          <a:xfrm>
            <a:off x="193672" y="159385"/>
            <a:ext cx="11160128" cy="6240798"/>
          </a:xfrm>
        </p:spPr>
      </p:pic>
    </p:spTree>
    <p:extLst>
      <p:ext uri="{BB962C8B-B14F-4D97-AF65-F5344CB8AC3E}">
        <p14:creationId xmlns:p14="http://schemas.microsoft.com/office/powerpoint/2010/main" val="1217465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4EB9-8F4A-CEA3-73E6-C0D6D645634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8B0DB41-2890-9A56-EA56-A06332F2E4AF}"/>
              </a:ext>
            </a:extLst>
          </p:cNvPr>
          <p:cNvPicPr>
            <a:picLocks noGrp="1" noChangeAspect="1"/>
          </p:cNvPicPr>
          <p:nvPr>
            <p:ph idx="1"/>
          </p:nvPr>
        </p:nvPicPr>
        <p:blipFill>
          <a:blip r:embed="rId2"/>
          <a:stretch>
            <a:fillRect/>
          </a:stretch>
        </p:blipFill>
        <p:spPr>
          <a:xfrm>
            <a:off x="580184" y="240664"/>
            <a:ext cx="10148776" cy="6412795"/>
          </a:xfrm>
        </p:spPr>
      </p:pic>
    </p:spTree>
    <p:extLst>
      <p:ext uri="{BB962C8B-B14F-4D97-AF65-F5344CB8AC3E}">
        <p14:creationId xmlns:p14="http://schemas.microsoft.com/office/powerpoint/2010/main" val="2550403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02444-0D2A-4A61-FB36-EF97E011B9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F1C449-1503-BFFE-0D2D-DD55CF7867E5}"/>
              </a:ext>
            </a:extLst>
          </p:cNvPr>
          <p:cNvPicPr>
            <a:picLocks noGrp="1" noChangeAspect="1"/>
          </p:cNvPicPr>
          <p:nvPr>
            <p:ph idx="1"/>
          </p:nvPr>
        </p:nvPicPr>
        <p:blipFill>
          <a:blip r:embed="rId2"/>
          <a:stretch>
            <a:fillRect/>
          </a:stretch>
        </p:blipFill>
        <p:spPr>
          <a:xfrm>
            <a:off x="247691" y="98424"/>
            <a:ext cx="11558229" cy="6502761"/>
          </a:xfrm>
        </p:spPr>
      </p:pic>
    </p:spTree>
    <p:extLst>
      <p:ext uri="{BB962C8B-B14F-4D97-AF65-F5344CB8AC3E}">
        <p14:creationId xmlns:p14="http://schemas.microsoft.com/office/powerpoint/2010/main" val="3011287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35C4-0F76-4DAD-A130-1A105657E07A}"/>
              </a:ext>
            </a:extLst>
          </p:cNvPr>
          <p:cNvSpPr>
            <a:spLocks noGrp="1"/>
          </p:cNvSpPr>
          <p:nvPr>
            <p:ph type="title"/>
          </p:nvPr>
        </p:nvSpPr>
        <p:spPr/>
        <p:txBody>
          <a:bodyPr/>
          <a:lstStyle/>
          <a:p>
            <a:endParaRPr lang="en-US"/>
          </a:p>
        </p:txBody>
      </p:sp>
      <p:pic>
        <p:nvPicPr>
          <p:cNvPr id="5" name="Content Placeholder 4" descr="Pigs running on a track&#10;&#10;Description automatically generated">
            <a:extLst>
              <a:ext uri="{FF2B5EF4-FFF2-40B4-BE49-F238E27FC236}">
                <a16:creationId xmlns:a16="http://schemas.microsoft.com/office/drawing/2014/main" id="{FA398A97-1D66-170C-CFD5-425D1388B82E}"/>
              </a:ext>
            </a:extLst>
          </p:cNvPr>
          <p:cNvPicPr>
            <a:picLocks noGrp="1" noChangeAspect="1"/>
          </p:cNvPicPr>
          <p:nvPr>
            <p:ph idx="1"/>
          </p:nvPr>
        </p:nvPicPr>
        <p:blipFill>
          <a:blip r:embed="rId2"/>
          <a:stretch>
            <a:fillRect/>
          </a:stretch>
        </p:blipFill>
        <p:spPr>
          <a:xfrm>
            <a:off x="488444" y="443865"/>
            <a:ext cx="8909556" cy="5926534"/>
          </a:xfrm>
        </p:spPr>
      </p:pic>
    </p:spTree>
    <p:extLst>
      <p:ext uri="{BB962C8B-B14F-4D97-AF65-F5344CB8AC3E}">
        <p14:creationId xmlns:p14="http://schemas.microsoft.com/office/powerpoint/2010/main" val="4052094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98E65-E297-BAF3-9C02-7DDFCB683CB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7DA36C1-706B-FF59-007A-2554414AEF13}"/>
              </a:ext>
            </a:extLst>
          </p:cNvPr>
          <p:cNvPicPr>
            <a:picLocks noGrp="1" noChangeAspect="1"/>
          </p:cNvPicPr>
          <p:nvPr>
            <p:ph idx="1"/>
          </p:nvPr>
        </p:nvPicPr>
        <p:blipFill>
          <a:blip r:embed="rId2"/>
          <a:stretch>
            <a:fillRect/>
          </a:stretch>
        </p:blipFill>
        <p:spPr>
          <a:xfrm>
            <a:off x="301518" y="220345"/>
            <a:ext cx="11585681" cy="6002486"/>
          </a:xfrm>
        </p:spPr>
      </p:pic>
    </p:spTree>
    <p:extLst>
      <p:ext uri="{BB962C8B-B14F-4D97-AF65-F5344CB8AC3E}">
        <p14:creationId xmlns:p14="http://schemas.microsoft.com/office/powerpoint/2010/main" val="4172176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F0596-7F2A-ADEC-CB5E-5401977E49C6}"/>
              </a:ext>
            </a:extLst>
          </p:cNvPr>
          <p:cNvSpPr>
            <a:spLocks noGrp="1"/>
          </p:cNvSpPr>
          <p:nvPr>
            <p:ph type="title"/>
          </p:nvPr>
        </p:nvSpPr>
        <p:spPr/>
        <p:txBody>
          <a:bodyPr/>
          <a:lstStyle/>
          <a:p>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9785B7ED-4B50-516C-58E7-9B10B35A7DD2}"/>
              </a:ext>
            </a:extLst>
          </p:cNvPr>
          <p:cNvPicPr>
            <a:picLocks noGrp="1" noChangeAspect="1"/>
          </p:cNvPicPr>
          <p:nvPr>
            <p:ph idx="1"/>
          </p:nvPr>
        </p:nvPicPr>
        <p:blipFill>
          <a:blip r:embed="rId2"/>
          <a:stretch>
            <a:fillRect/>
          </a:stretch>
        </p:blipFill>
        <p:spPr>
          <a:xfrm>
            <a:off x="546340" y="260985"/>
            <a:ext cx="5690450" cy="4869816"/>
          </a:xfrm>
        </p:spPr>
      </p:pic>
      <p:pic>
        <p:nvPicPr>
          <p:cNvPr id="6" name="Content Placeholder 4">
            <a:extLst>
              <a:ext uri="{FF2B5EF4-FFF2-40B4-BE49-F238E27FC236}">
                <a16:creationId xmlns:a16="http://schemas.microsoft.com/office/drawing/2014/main" id="{D687913C-601D-4C9F-4644-704ACE4DDECA}"/>
              </a:ext>
            </a:extLst>
          </p:cNvPr>
          <p:cNvPicPr>
            <a:picLocks noChangeAspect="1"/>
          </p:cNvPicPr>
          <p:nvPr/>
        </p:nvPicPr>
        <p:blipFill>
          <a:blip r:embed="rId3"/>
          <a:stretch>
            <a:fillRect/>
          </a:stretch>
        </p:blipFill>
        <p:spPr>
          <a:xfrm>
            <a:off x="6314614" y="260984"/>
            <a:ext cx="4861386" cy="4922481"/>
          </a:xfrm>
          <a:prstGeom prst="rect">
            <a:avLst/>
          </a:prstGeom>
        </p:spPr>
      </p:pic>
    </p:spTree>
    <p:extLst>
      <p:ext uri="{BB962C8B-B14F-4D97-AF65-F5344CB8AC3E}">
        <p14:creationId xmlns:p14="http://schemas.microsoft.com/office/powerpoint/2010/main" val="3567833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E9D0-B648-008C-65C4-32D0209FA8E3}"/>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1FFEB242-2277-6E81-E26A-A6CD33E837F8}"/>
              </a:ext>
            </a:extLst>
          </p:cNvPr>
          <p:cNvPicPr>
            <a:picLocks noGrp="1" noChangeAspect="1"/>
          </p:cNvPicPr>
          <p:nvPr>
            <p:ph idx="1"/>
          </p:nvPr>
        </p:nvPicPr>
        <p:blipFill>
          <a:blip r:embed="rId2"/>
          <a:stretch>
            <a:fillRect/>
          </a:stretch>
        </p:blipFill>
        <p:spPr>
          <a:xfrm>
            <a:off x="489874" y="139064"/>
            <a:ext cx="11346526" cy="5987797"/>
          </a:xfrm>
        </p:spPr>
      </p:pic>
      <p:sp>
        <p:nvSpPr>
          <p:cNvPr id="6" name="TextBox 5">
            <a:extLst>
              <a:ext uri="{FF2B5EF4-FFF2-40B4-BE49-F238E27FC236}">
                <a16:creationId xmlns:a16="http://schemas.microsoft.com/office/drawing/2014/main" id="{4A9379A5-0B43-9A1B-BCDD-97A142C467FA}"/>
              </a:ext>
            </a:extLst>
          </p:cNvPr>
          <p:cNvSpPr txBox="1"/>
          <p:nvPr/>
        </p:nvSpPr>
        <p:spPr>
          <a:xfrm>
            <a:off x="1696720" y="6370320"/>
            <a:ext cx="1119922" cy="369332"/>
          </a:xfrm>
          <a:prstGeom prst="rect">
            <a:avLst/>
          </a:prstGeom>
          <a:noFill/>
        </p:spPr>
        <p:txBody>
          <a:bodyPr wrap="none" rtlCol="0">
            <a:spAutoFit/>
          </a:bodyPr>
          <a:lstStyle/>
          <a:p>
            <a:r>
              <a:rPr lang="en-US" dirty="0"/>
              <a:t>Hive view</a:t>
            </a:r>
          </a:p>
        </p:txBody>
      </p:sp>
    </p:spTree>
    <p:extLst>
      <p:ext uri="{BB962C8B-B14F-4D97-AF65-F5344CB8AC3E}">
        <p14:creationId xmlns:p14="http://schemas.microsoft.com/office/powerpoint/2010/main" val="6197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B8F9-523D-AE1A-403D-DDD8AADB9F4B}"/>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53A6F627-FFEF-74BE-B811-7AB9E8A1F485}"/>
              </a:ext>
            </a:extLst>
          </p:cNvPr>
          <p:cNvPicPr>
            <a:picLocks noGrp="1" noChangeAspect="1"/>
          </p:cNvPicPr>
          <p:nvPr>
            <p:ph idx="1"/>
          </p:nvPr>
        </p:nvPicPr>
        <p:blipFill>
          <a:blip r:embed="rId2"/>
          <a:stretch>
            <a:fillRect/>
          </a:stretch>
        </p:blipFill>
        <p:spPr>
          <a:xfrm>
            <a:off x="298088" y="189864"/>
            <a:ext cx="10515600" cy="6385225"/>
          </a:xfrm>
        </p:spPr>
      </p:pic>
    </p:spTree>
    <p:extLst>
      <p:ext uri="{BB962C8B-B14F-4D97-AF65-F5344CB8AC3E}">
        <p14:creationId xmlns:p14="http://schemas.microsoft.com/office/powerpoint/2010/main" val="1347826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1706-5EA3-8A4F-0022-7C2E8D7BAA62}"/>
              </a:ext>
            </a:extLst>
          </p:cNvPr>
          <p:cNvSpPr>
            <a:spLocks noGrp="1"/>
          </p:cNvSpPr>
          <p:nvPr>
            <p:ph type="title"/>
          </p:nvPr>
        </p:nvSpPr>
        <p:spPr/>
        <p:txBody>
          <a:bodyPr/>
          <a:lstStyle/>
          <a:p>
            <a:endParaRPr lang="en-US"/>
          </a:p>
        </p:txBody>
      </p:sp>
      <p:pic>
        <p:nvPicPr>
          <p:cNvPr id="5" name="Content Placeholder 4" descr="A close-up of a book&#10;&#10;Description automatically generated">
            <a:extLst>
              <a:ext uri="{FF2B5EF4-FFF2-40B4-BE49-F238E27FC236}">
                <a16:creationId xmlns:a16="http://schemas.microsoft.com/office/drawing/2014/main" id="{9F03381A-2524-2FA8-14F9-7EE7AFD0DF75}"/>
              </a:ext>
            </a:extLst>
          </p:cNvPr>
          <p:cNvPicPr>
            <a:picLocks noGrp="1" noChangeAspect="1"/>
          </p:cNvPicPr>
          <p:nvPr>
            <p:ph idx="1"/>
          </p:nvPr>
        </p:nvPicPr>
        <p:blipFill>
          <a:blip r:embed="rId2"/>
          <a:stretch>
            <a:fillRect/>
          </a:stretch>
        </p:blipFill>
        <p:spPr>
          <a:xfrm>
            <a:off x="316972" y="250824"/>
            <a:ext cx="9710948" cy="6211161"/>
          </a:xfrm>
        </p:spPr>
      </p:pic>
    </p:spTree>
    <p:extLst>
      <p:ext uri="{BB962C8B-B14F-4D97-AF65-F5344CB8AC3E}">
        <p14:creationId xmlns:p14="http://schemas.microsoft.com/office/powerpoint/2010/main" val="548107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A4D0-837C-AC38-0A8E-056319423D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5C5FE48-9B08-6789-F31B-87FE4BCEC187}"/>
              </a:ext>
            </a:extLst>
          </p:cNvPr>
          <p:cNvPicPr>
            <a:picLocks noGrp="1" noChangeAspect="1"/>
          </p:cNvPicPr>
          <p:nvPr>
            <p:ph idx="1"/>
          </p:nvPr>
        </p:nvPicPr>
        <p:blipFill>
          <a:blip r:embed="rId2"/>
          <a:stretch>
            <a:fillRect/>
          </a:stretch>
        </p:blipFill>
        <p:spPr>
          <a:xfrm>
            <a:off x="412750" y="91281"/>
            <a:ext cx="6089650" cy="2007245"/>
          </a:xfrm>
        </p:spPr>
      </p:pic>
      <p:pic>
        <p:nvPicPr>
          <p:cNvPr id="7" name="Picture 6">
            <a:extLst>
              <a:ext uri="{FF2B5EF4-FFF2-40B4-BE49-F238E27FC236}">
                <a16:creationId xmlns:a16="http://schemas.microsoft.com/office/drawing/2014/main" id="{4E4A9255-E74E-137C-0D40-37D67467465A}"/>
              </a:ext>
            </a:extLst>
          </p:cNvPr>
          <p:cNvPicPr>
            <a:picLocks noChangeAspect="1"/>
          </p:cNvPicPr>
          <p:nvPr/>
        </p:nvPicPr>
        <p:blipFill>
          <a:blip r:embed="rId3"/>
          <a:stretch>
            <a:fillRect/>
          </a:stretch>
        </p:blipFill>
        <p:spPr>
          <a:xfrm>
            <a:off x="934720" y="1873092"/>
            <a:ext cx="8859520" cy="4898516"/>
          </a:xfrm>
          <a:prstGeom prst="rect">
            <a:avLst/>
          </a:prstGeom>
        </p:spPr>
      </p:pic>
    </p:spTree>
    <p:extLst>
      <p:ext uri="{BB962C8B-B14F-4D97-AF65-F5344CB8AC3E}">
        <p14:creationId xmlns:p14="http://schemas.microsoft.com/office/powerpoint/2010/main" val="15669141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BFFA-AF4F-8109-28E8-34505E0C185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6CF1A56-64EC-949C-B8CA-00C7F759299C}"/>
              </a:ext>
            </a:extLst>
          </p:cNvPr>
          <p:cNvPicPr>
            <a:picLocks noGrp="1" noChangeAspect="1"/>
          </p:cNvPicPr>
          <p:nvPr>
            <p:ph idx="1"/>
          </p:nvPr>
        </p:nvPicPr>
        <p:blipFill>
          <a:blip r:embed="rId2"/>
          <a:stretch>
            <a:fillRect/>
          </a:stretch>
        </p:blipFill>
        <p:spPr>
          <a:xfrm>
            <a:off x="344436" y="128904"/>
            <a:ext cx="10333723" cy="6468513"/>
          </a:xfrm>
        </p:spPr>
      </p:pic>
    </p:spTree>
    <p:extLst>
      <p:ext uri="{BB962C8B-B14F-4D97-AF65-F5344CB8AC3E}">
        <p14:creationId xmlns:p14="http://schemas.microsoft.com/office/powerpoint/2010/main" val="11396866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749D-E9B5-B684-820F-E94BFAB5029C}"/>
              </a:ext>
            </a:extLst>
          </p:cNvPr>
          <p:cNvSpPr>
            <a:spLocks noGrp="1"/>
          </p:cNvSpPr>
          <p:nvPr>
            <p:ph type="title"/>
          </p:nvPr>
        </p:nvSpPr>
        <p:spPr>
          <a:xfrm>
            <a:off x="558800" y="365125"/>
            <a:ext cx="10795000" cy="6086475"/>
          </a:xfrm>
        </p:spPr>
        <p:txBody>
          <a:bodyPr/>
          <a:lstStyle/>
          <a:p>
            <a:r>
              <a:rPr lang="en-US" dirty="0"/>
              <a:t>Programming Hadoop with Spark</a:t>
            </a:r>
          </a:p>
        </p:txBody>
      </p:sp>
    </p:spTree>
    <p:extLst>
      <p:ext uri="{BB962C8B-B14F-4D97-AF65-F5344CB8AC3E}">
        <p14:creationId xmlns:p14="http://schemas.microsoft.com/office/powerpoint/2010/main" val="41435259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4ABD-8E84-2EFD-0634-FE79302C200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9B8FF23-6A9A-B60A-EC3B-9F21AC21109E}"/>
              </a:ext>
            </a:extLst>
          </p:cNvPr>
          <p:cNvPicPr>
            <a:picLocks noGrp="1" noChangeAspect="1"/>
          </p:cNvPicPr>
          <p:nvPr>
            <p:ph idx="1"/>
          </p:nvPr>
        </p:nvPicPr>
        <p:blipFill>
          <a:blip r:embed="rId2"/>
          <a:stretch>
            <a:fillRect/>
          </a:stretch>
        </p:blipFill>
        <p:spPr>
          <a:xfrm>
            <a:off x="265115" y="184626"/>
            <a:ext cx="5830885" cy="1686560"/>
          </a:xfrm>
        </p:spPr>
      </p:pic>
      <p:pic>
        <p:nvPicPr>
          <p:cNvPr id="7" name="Picture 6" descr="A diagram of a diagram&#10;&#10;Description automatically generated">
            <a:extLst>
              <a:ext uri="{FF2B5EF4-FFF2-40B4-BE49-F238E27FC236}">
                <a16:creationId xmlns:a16="http://schemas.microsoft.com/office/drawing/2014/main" id="{927C73AF-F44A-E0F1-BF8C-55133ACC013F}"/>
              </a:ext>
            </a:extLst>
          </p:cNvPr>
          <p:cNvPicPr>
            <a:picLocks noChangeAspect="1"/>
          </p:cNvPicPr>
          <p:nvPr/>
        </p:nvPicPr>
        <p:blipFill>
          <a:blip r:embed="rId3"/>
          <a:stretch>
            <a:fillRect/>
          </a:stretch>
        </p:blipFill>
        <p:spPr>
          <a:xfrm>
            <a:off x="4152866" y="1871186"/>
            <a:ext cx="7495379" cy="4883748"/>
          </a:xfrm>
          <a:prstGeom prst="rect">
            <a:avLst/>
          </a:prstGeom>
        </p:spPr>
      </p:pic>
    </p:spTree>
    <p:extLst>
      <p:ext uri="{BB962C8B-B14F-4D97-AF65-F5344CB8AC3E}">
        <p14:creationId xmlns:p14="http://schemas.microsoft.com/office/powerpoint/2010/main" val="6642273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EB63C-D120-973B-64E1-7E410F7F33B8}"/>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D7B2D76F-867B-4402-45F0-1626E19B7FCC}"/>
              </a:ext>
            </a:extLst>
          </p:cNvPr>
          <p:cNvPicPr>
            <a:picLocks noGrp="1" noChangeAspect="1"/>
          </p:cNvPicPr>
          <p:nvPr>
            <p:ph idx="1"/>
          </p:nvPr>
        </p:nvPicPr>
        <p:blipFill>
          <a:blip r:embed="rId2"/>
          <a:stretch>
            <a:fillRect/>
          </a:stretch>
        </p:blipFill>
        <p:spPr>
          <a:xfrm>
            <a:off x="614680" y="182310"/>
            <a:ext cx="10165080" cy="3021773"/>
          </a:xfrm>
        </p:spPr>
      </p:pic>
    </p:spTree>
    <p:extLst>
      <p:ext uri="{BB962C8B-B14F-4D97-AF65-F5344CB8AC3E}">
        <p14:creationId xmlns:p14="http://schemas.microsoft.com/office/powerpoint/2010/main" val="27431264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CF10-8CDE-EB77-12AC-2AF790B968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A4DD10-7B77-E55E-0D5F-2119021569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73E10F7-6D84-C56E-1F69-585CC748C2C1}"/>
              </a:ext>
            </a:extLst>
          </p:cNvPr>
          <p:cNvPicPr>
            <a:picLocks noChangeAspect="1"/>
          </p:cNvPicPr>
          <p:nvPr/>
        </p:nvPicPr>
        <p:blipFill>
          <a:blip r:embed="rId2"/>
          <a:stretch>
            <a:fillRect/>
          </a:stretch>
        </p:blipFill>
        <p:spPr>
          <a:xfrm>
            <a:off x="414020" y="365125"/>
            <a:ext cx="10515600" cy="5867567"/>
          </a:xfrm>
          <a:prstGeom prst="rect">
            <a:avLst/>
          </a:prstGeom>
        </p:spPr>
      </p:pic>
    </p:spTree>
    <p:extLst>
      <p:ext uri="{BB962C8B-B14F-4D97-AF65-F5344CB8AC3E}">
        <p14:creationId xmlns:p14="http://schemas.microsoft.com/office/powerpoint/2010/main" val="40297362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DE700-6DCC-5F86-96BB-90B23B82F1E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74E690E-B840-9209-153F-D4BE70E585CE}"/>
              </a:ext>
            </a:extLst>
          </p:cNvPr>
          <p:cNvPicPr>
            <a:picLocks noGrp="1" noChangeAspect="1"/>
          </p:cNvPicPr>
          <p:nvPr>
            <p:ph idx="1"/>
          </p:nvPr>
        </p:nvPicPr>
        <p:blipFill>
          <a:blip r:embed="rId2"/>
          <a:stretch>
            <a:fillRect/>
          </a:stretch>
        </p:blipFill>
        <p:spPr>
          <a:xfrm>
            <a:off x="563880" y="229561"/>
            <a:ext cx="10515600" cy="2922253"/>
          </a:xfrm>
        </p:spPr>
      </p:pic>
    </p:spTree>
    <p:extLst>
      <p:ext uri="{BB962C8B-B14F-4D97-AF65-F5344CB8AC3E}">
        <p14:creationId xmlns:p14="http://schemas.microsoft.com/office/powerpoint/2010/main" val="1821295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0B541-A44E-A97B-AC76-392238520B0C}"/>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05A55D90-4348-3A4B-632B-7C1E1C816869}"/>
              </a:ext>
            </a:extLst>
          </p:cNvPr>
          <p:cNvPicPr>
            <a:picLocks noGrp="1" noChangeAspect="1"/>
          </p:cNvPicPr>
          <p:nvPr>
            <p:ph idx="1"/>
          </p:nvPr>
        </p:nvPicPr>
        <p:blipFill>
          <a:blip r:embed="rId2"/>
          <a:stretch>
            <a:fillRect/>
          </a:stretch>
        </p:blipFill>
        <p:spPr>
          <a:xfrm>
            <a:off x="613112" y="291465"/>
            <a:ext cx="11142008" cy="5940324"/>
          </a:xfrm>
        </p:spPr>
      </p:pic>
    </p:spTree>
    <p:extLst>
      <p:ext uri="{BB962C8B-B14F-4D97-AF65-F5344CB8AC3E}">
        <p14:creationId xmlns:p14="http://schemas.microsoft.com/office/powerpoint/2010/main" val="388109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DC02-149B-4D39-22D8-D358D069DEFA}"/>
              </a:ext>
            </a:extLst>
          </p:cNvPr>
          <p:cNvSpPr>
            <a:spLocks noGrp="1"/>
          </p:cNvSpPr>
          <p:nvPr>
            <p:ph type="title"/>
          </p:nvPr>
        </p:nvSpPr>
        <p:spPr>
          <a:xfrm>
            <a:off x="345440" y="365125"/>
            <a:ext cx="11008360" cy="793115"/>
          </a:xfrm>
        </p:spPr>
        <p:txBody>
          <a:bodyPr/>
          <a:lstStyle/>
          <a:p>
            <a:r>
              <a:rPr lang="en-US" dirty="0"/>
              <a:t>Hadoop overview and History</a:t>
            </a:r>
          </a:p>
        </p:txBody>
      </p:sp>
      <p:pic>
        <p:nvPicPr>
          <p:cNvPr id="5" name="Content Placeholder 4">
            <a:extLst>
              <a:ext uri="{FF2B5EF4-FFF2-40B4-BE49-F238E27FC236}">
                <a16:creationId xmlns:a16="http://schemas.microsoft.com/office/drawing/2014/main" id="{8D2AA1B2-9A2A-C9AF-AA3D-6A726989C66D}"/>
              </a:ext>
            </a:extLst>
          </p:cNvPr>
          <p:cNvPicPr>
            <a:picLocks noGrp="1" noChangeAspect="1"/>
          </p:cNvPicPr>
          <p:nvPr>
            <p:ph idx="1"/>
          </p:nvPr>
        </p:nvPicPr>
        <p:blipFill>
          <a:blip r:embed="rId2"/>
          <a:stretch>
            <a:fillRect/>
          </a:stretch>
        </p:blipFill>
        <p:spPr>
          <a:xfrm>
            <a:off x="733046" y="1612265"/>
            <a:ext cx="2791931" cy="2472055"/>
          </a:xfrm>
        </p:spPr>
      </p:pic>
      <p:pic>
        <p:nvPicPr>
          <p:cNvPr id="7" name="Picture 6">
            <a:extLst>
              <a:ext uri="{FF2B5EF4-FFF2-40B4-BE49-F238E27FC236}">
                <a16:creationId xmlns:a16="http://schemas.microsoft.com/office/drawing/2014/main" id="{CF2340D9-2C70-D48A-A017-7132198F217B}"/>
              </a:ext>
            </a:extLst>
          </p:cNvPr>
          <p:cNvPicPr>
            <a:picLocks noChangeAspect="1"/>
          </p:cNvPicPr>
          <p:nvPr/>
        </p:nvPicPr>
        <p:blipFill>
          <a:blip r:embed="rId3"/>
          <a:stretch>
            <a:fillRect/>
          </a:stretch>
        </p:blipFill>
        <p:spPr>
          <a:xfrm>
            <a:off x="5567680" y="1066274"/>
            <a:ext cx="6278880" cy="5791726"/>
          </a:xfrm>
          <a:prstGeom prst="rect">
            <a:avLst/>
          </a:prstGeom>
        </p:spPr>
      </p:pic>
    </p:spTree>
    <p:extLst>
      <p:ext uri="{BB962C8B-B14F-4D97-AF65-F5344CB8AC3E}">
        <p14:creationId xmlns:p14="http://schemas.microsoft.com/office/powerpoint/2010/main" val="23184633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6E8A3-99F6-CF4D-5383-66D3D9D2A23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BACCF67-A01C-99AD-57AB-3294B32AA030}"/>
              </a:ext>
            </a:extLst>
          </p:cNvPr>
          <p:cNvPicPr>
            <a:picLocks noGrp="1" noChangeAspect="1"/>
          </p:cNvPicPr>
          <p:nvPr>
            <p:ph idx="1"/>
          </p:nvPr>
        </p:nvPicPr>
        <p:blipFill>
          <a:blip r:embed="rId2"/>
          <a:stretch>
            <a:fillRect/>
          </a:stretch>
        </p:blipFill>
        <p:spPr>
          <a:xfrm>
            <a:off x="254034" y="271145"/>
            <a:ext cx="11297885" cy="5915298"/>
          </a:xfrm>
        </p:spPr>
      </p:pic>
    </p:spTree>
    <p:extLst>
      <p:ext uri="{BB962C8B-B14F-4D97-AF65-F5344CB8AC3E}">
        <p14:creationId xmlns:p14="http://schemas.microsoft.com/office/powerpoint/2010/main" val="18635682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6C84-E8E4-CB37-E797-21439637D08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A012E70-EED2-FDE9-0AAA-A1618F662D43}"/>
              </a:ext>
            </a:extLst>
          </p:cNvPr>
          <p:cNvPicPr>
            <a:picLocks noGrp="1" noChangeAspect="1"/>
          </p:cNvPicPr>
          <p:nvPr>
            <p:ph idx="1"/>
          </p:nvPr>
        </p:nvPicPr>
        <p:blipFill>
          <a:blip r:embed="rId2"/>
          <a:stretch>
            <a:fillRect/>
          </a:stretch>
        </p:blipFill>
        <p:spPr>
          <a:xfrm>
            <a:off x="447846" y="230504"/>
            <a:ext cx="11104074" cy="6193555"/>
          </a:xfrm>
        </p:spPr>
      </p:pic>
    </p:spTree>
    <p:extLst>
      <p:ext uri="{BB962C8B-B14F-4D97-AF65-F5344CB8AC3E}">
        <p14:creationId xmlns:p14="http://schemas.microsoft.com/office/powerpoint/2010/main" val="1905656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6D8A-27B8-5AB9-09B1-FF3209CEB04C}"/>
              </a:ext>
            </a:extLst>
          </p:cNvPr>
          <p:cNvSpPr>
            <a:spLocks noGrp="1"/>
          </p:cNvSpPr>
          <p:nvPr>
            <p:ph type="title"/>
          </p:nvPr>
        </p:nvSpPr>
        <p:spPr>
          <a:xfrm>
            <a:off x="314960" y="365125"/>
            <a:ext cx="11038840" cy="1047115"/>
          </a:xfrm>
        </p:spPr>
        <p:txBody>
          <a:bodyPr/>
          <a:lstStyle/>
          <a:p>
            <a:r>
              <a:rPr lang="en-US" dirty="0"/>
              <a:t>The Resilient Distributed Datasets (RDD)</a:t>
            </a:r>
          </a:p>
        </p:txBody>
      </p:sp>
      <p:pic>
        <p:nvPicPr>
          <p:cNvPr id="5" name="Content Placeholder 4">
            <a:extLst>
              <a:ext uri="{FF2B5EF4-FFF2-40B4-BE49-F238E27FC236}">
                <a16:creationId xmlns:a16="http://schemas.microsoft.com/office/drawing/2014/main" id="{E909B109-9235-07E6-2A88-9D205D84FEDE}"/>
              </a:ext>
            </a:extLst>
          </p:cNvPr>
          <p:cNvPicPr>
            <a:picLocks noGrp="1" noChangeAspect="1"/>
          </p:cNvPicPr>
          <p:nvPr>
            <p:ph idx="1"/>
          </p:nvPr>
        </p:nvPicPr>
        <p:blipFill>
          <a:blip r:embed="rId2"/>
          <a:stretch>
            <a:fillRect/>
          </a:stretch>
        </p:blipFill>
        <p:spPr>
          <a:xfrm>
            <a:off x="1585966" y="1825625"/>
            <a:ext cx="9020067" cy="4351338"/>
          </a:xfrm>
        </p:spPr>
      </p:pic>
    </p:spTree>
    <p:extLst>
      <p:ext uri="{BB962C8B-B14F-4D97-AF65-F5344CB8AC3E}">
        <p14:creationId xmlns:p14="http://schemas.microsoft.com/office/powerpoint/2010/main" val="999479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CEB3A4-D7A9-EF6B-F6D5-DBC4EDEE44A5}"/>
              </a:ext>
            </a:extLst>
          </p:cNvPr>
          <p:cNvPicPr>
            <a:picLocks noGrp="1" noChangeAspect="1"/>
          </p:cNvPicPr>
          <p:nvPr>
            <p:ph idx="1"/>
          </p:nvPr>
        </p:nvPicPr>
        <p:blipFill>
          <a:blip r:embed="rId2"/>
          <a:stretch>
            <a:fillRect/>
          </a:stretch>
        </p:blipFill>
        <p:spPr>
          <a:xfrm>
            <a:off x="100330" y="0"/>
            <a:ext cx="1872827" cy="2631440"/>
          </a:xfrm>
        </p:spPr>
      </p:pic>
      <p:pic>
        <p:nvPicPr>
          <p:cNvPr id="7" name="Picture 6">
            <a:extLst>
              <a:ext uri="{FF2B5EF4-FFF2-40B4-BE49-F238E27FC236}">
                <a16:creationId xmlns:a16="http://schemas.microsoft.com/office/drawing/2014/main" id="{F57C6A56-51C1-AD29-D749-6154794F8051}"/>
              </a:ext>
            </a:extLst>
          </p:cNvPr>
          <p:cNvPicPr>
            <a:picLocks noChangeAspect="1"/>
          </p:cNvPicPr>
          <p:nvPr/>
        </p:nvPicPr>
        <p:blipFill>
          <a:blip r:embed="rId3"/>
          <a:stretch>
            <a:fillRect/>
          </a:stretch>
        </p:blipFill>
        <p:spPr>
          <a:xfrm>
            <a:off x="3079750" y="1315719"/>
            <a:ext cx="8776970" cy="4267701"/>
          </a:xfrm>
          <a:prstGeom prst="rect">
            <a:avLst/>
          </a:prstGeom>
        </p:spPr>
      </p:pic>
    </p:spTree>
    <p:extLst>
      <p:ext uri="{BB962C8B-B14F-4D97-AF65-F5344CB8AC3E}">
        <p14:creationId xmlns:p14="http://schemas.microsoft.com/office/powerpoint/2010/main" val="1968749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77F9-0948-75F9-B073-905D9F2288D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B78F02C-BE8A-8FCC-ED46-38F28A24E38F}"/>
              </a:ext>
            </a:extLst>
          </p:cNvPr>
          <p:cNvPicPr>
            <a:picLocks noGrp="1" noChangeAspect="1"/>
          </p:cNvPicPr>
          <p:nvPr>
            <p:ph idx="1"/>
          </p:nvPr>
        </p:nvPicPr>
        <p:blipFill>
          <a:blip r:embed="rId2"/>
          <a:stretch>
            <a:fillRect/>
          </a:stretch>
        </p:blipFill>
        <p:spPr>
          <a:xfrm>
            <a:off x="295904" y="230505"/>
            <a:ext cx="11057896" cy="5863056"/>
          </a:xfrm>
        </p:spPr>
      </p:pic>
    </p:spTree>
    <p:extLst>
      <p:ext uri="{BB962C8B-B14F-4D97-AF65-F5344CB8AC3E}">
        <p14:creationId xmlns:p14="http://schemas.microsoft.com/office/powerpoint/2010/main" val="1497475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DCE2-8DD8-7F26-C9D9-638FDE124D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4401779-C3BB-3FC7-BFCA-9B2202DC8762}"/>
              </a:ext>
            </a:extLst>
          </p:cNvPr>
          <p:cNvPicPr>
            <a:picLocks noGrp="1" noChangeAspect="1"/>
          </p:cNvPicPr>
          <p:nvPr>
            <p:ph idx="1"/>
          </p:nvPr>
        </p:nvPicPr>
        <p:blipFill>
          <a:blip r:embed="rId2"/>
          <a:stretch>
            <a:fillRect/>
          </a:stretch>
        </p:blipFill>
        <p:spPr>
          <a:xfrm>
            <a:off x="503342" y="365125"/>
            <a:ext cx="7746578" cy="5448550"/>
          </a:xfrm>
        </p:spPr>
      </p:pic>
    </p:spTree>
    <p:extLst>
      <p:ext uri="{BB962C8B-B14F-4D97-AF65-F5344CB8AC3E}">
        <p14:creationId xmlns:p14="http://schemas.microsoft.com/office/powerpoint/2010/main" val="2847767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83E9-3307-CF03-7F0E-CCC194B2D142}"/>
              </a:ext>
            </a:extLst>
          </p:cNvPr>
          <p:cNvSpPr>
            <a:spLocks noGrp="1"/>
          </p:cNvSpPr>
          <p:nvPr>
            <p:ph type="title"/>
          </p:nvPr>
        </p:nvSpPr>
        <p:spPr/>
        <p:txBody>
          <a:bodyPr/>
          <a:lstStyle/>
          <a:p>
            <a:endParaRPr lang="en-US"/>
          </a:p>
        </p:txBody>
      </p:sp>
      <p:pic>
        <p:nvPicPr>
          <p:cNvPr id="5" name="Content Placeholder 4" descr="A screenshot of a graph&#10;&#10;Description automatically generated">
            <a:extLst>
              <a:ext uri="{FF2B5EF4-FFF2-40B4-BE49-F238E27FC236}">
                <a16:creationId xmlns:a16="http://schemas.microsoft.com/office/drawing/2014/main" id="{9FAB36CE-80BC-487E-6D0F-C2D0CC9E601B}"/>
              </a:ext>
            </a:extLst>
          </p:cNvPr>
          <p:cNvPicPr>
            <a:picLocks noGrp="1" noChangeAspect="1"/>
          </p:cNvPicPr>
          <p:nvPr>
            <p:ph idx="1"/>
          </p:nvPr>
        </p:nvPicPr>
        <p:blipFill>
          <a:blip r:embed="rId2"/>
          <a:stretch>
            <a:fillRect/>
          </a:stretch>
        </p:blipFill>
        <p:spPr>
          <a:xfrm>
            <a:off x="468981" y="291465"/>
            <a:ext cx="6864917" cy="4351338"/>
          </a:xfrm>
        </p:spPr>
      </p:pic>
    </p:spTree>
    <p:extLst>
      <p:ext uri="{BB962C8B-B14F-4D97-AF65-F5344CB8AC3E}">
        <p14:creationId xmlns:p14="http://schemas.microsoft.com/office/powerpoint/2010/main" val="7552595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9AED-D924-1C05-D0F4-246831C95EA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7EA02D3-E7DF-8C2A-E484-77066FD293B9}"/>
              </a:ext>
            </a:extLst>
          </p:cNvPr>
          <p:cNvPicPr>
            <a:picLocks noGrp="1" noChangeAspect="1"/>
          </p:cNvPicPr>
          <p:nvPr>
            <p:ph idx="1"/>
          </p:nvPr>
        </p:nvPicPr>
        <p:blipFill>
          <a:blip r:embed="rId2"/>
          <a:stretch>
            <a:fillRect/>
          </a:stretch>
        </p:blipFill>
        <p:spPr>
          <a:xfrm>
            <a:off x="523364" y="200024"/>
            <a:ext cx="8569836" cy="5948859"/>
          </a:xfrm>
        </p:spPr>
      </p:pic>
    </p:spTree>
    <p:extLst>
      <p:ext uri="{BB962C8B-B14F-4D97-AF65-F5344CB8AC3E}">
        <p14:creationId xmlns:p14="http://schemas.microsoft.com/office/powerpoint/2010/main" val="6769006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phone&#10;&#10;Description automatically generated">
            <a:extLst>
              <a:ext uri="{FF2B5EF4-FFF2-40B4-BE49-F238E27FC236}">
                <a16:creationId xmlns:a16="http://schemas.microsoft.com/office/drawing/2014/main" id="{56E793C5-B072-1601-1848-9AFA6520D8D9}"/>
              </a:ext>
            </a:extLst>
          </p:cNvPr>
          <p:cNvPicPr>
            <a:picLocks noGrp="1" noChangeAspect="1"/>
          </p:cNvPicPr>
          <p:nvPr>
            <p:ph idx="1"/>
          </p:nvPr>
        </p:nvPicPr>
        <p:blipFill>
          <a:blip r:embed="rId2"/>
          <a:stretch>
            <a:fillRect/>
          </a:stretch>
        </p:blipFill>
        <p:spPr>
          <a:xfrm>
            <a:off x="497353" y="179705"/>
            <a:ext cx="3272493" cy="4351338"/>
          </a:xfrm>
        </p:spPr>
      </p:pic>
      <p:pic>
        <p:nvPicPr>
          <p:cNvPr id="7" name="Picture 6" descr="A white background with black text&#10;&#10;Description automatically generated">
            <a:extLst>
              <a:ext uri="{FF2B5EF4-FFF2-40B4-BE49-F238E27FC236}">
                <a16:creationId xmlns:a16="http://schemas.microsoft.com/office/drawing/2014/main" id="{C2584018-5EBF-02CC-CE56-40263DE74713}"/>
              </a:ext>
            </a:extLst>
          </p:cNvPr>
          <p:cNvPicPr>
            <a:picLocks noChangeAspect="1"/>
          </p:cNvPicPr>
          <p:nvPr/>
        </p:nvPicPr>
        <p:blipFill>
          <a:blip r:embed="rId3"/>
          <a:stretch>
            <a:fillRect/>
          </a:stretch>
        </p:blipFill>
        <p:spPr>
          <a:xfrm>
            <a:off x="3263483" y="4590415"/>
            <a:ext cx="8594507" cy="2087880"/>
          </a:xfrm>
          <a:prstGeom prst="rect">
            <a:avLst/>
          </a:prstGeom>
        </p:spPr>
      </p:pic>
    </p:spTree>
    <p:extLst>
      <p:ext uri="{BB962C8B-B14F-4D97-AF65-F5344CB8AC3E}">
        <p14:creationId xmlns:p14="http://schemas.microsoft.com/office/powerpoint/2010/main" val="314311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A952-9D77-78D7-DF5C-EC6799B2810F}"/>
              </a:ext>
            </a:extLst>
          </p:cNvPr>
          <p:cNvSpPr>
            <a:spLocks noGrp="1"/>
          </p:cNvSpPr>
          <p:nvPr>
            <p:ph type="title"/>
          </p:nvPr>
        </p:nvSpPr>
        <p:spPr/>
        <p:txBody>
          <a:bodyPr/>
          <a:lstStyle/>
          <a:p>
            <a:r>
              <a:rPr lang="en-US" dirty="0"/>
              <a:t>Find the movie with lowest average rating – with RDDs</a:t>
            </a:r>
          </a:p>
        </p:txBody>
      </p:sp>
      <p:sp>
        <p:nvSpPr>
          <p:cNvPr id="7" name="Content Placeholder 6">
            <a:extLst>
              <a:ext uri="{FF2B5EF4-FFF2-40B4-BE49-F238E27FC236}">
                <a16:creationId xmlns:a16="http://schemas.microsoft.com/office/drawing/2014/main" id="{64A1577F-E1A4-D188-F570-00B4B7F0FC19}"/>
              </a:ext>
            </a:extLst>
          </p:cNvPr>
          <p:cNvSpPr>
            <a:spLocks noGrp="1"/>
          </p:cNvSpPr>
          <p:nvPr>
            <p:ph idx="1"/>
          </p:nvPr>
        </p:nvSpPr>
        <p:spPr/>
        <p:txBody>
          <a:bodyPr/>
          <a:lstStyle/>
          <a:p>
            <a:r>
              <a:rPr lang="en-US" dirty="0"/>
              <a:t>Got to Ambari Dashboard -&gt; Services -&gt; Spark/Spark 2 -&gt; Configs</a:t>
            </a:r>
          </a:p>
          <a:p>
            <a:endParaRPr lang="en-US" dirty="0"/>
          </a:p>
          <a:p>
            <a:r>
              <a:rPr lang="en-US" dirty="0"/>
              <a:t>Spark-log4j-properties:</a:t>
            </a:r>
          </a:p>
          <a:p>
            <a:r>
              <a:rPr lang="en-US" dirty="0"/>
              <a:t>ERROR</a:t>
            </a:r>
          </a:p>
        </p:txBody>
      </p:sp>
    </p:spTree>
    <p:extLst>
      <p:ext uri="{BB962C8B-B14F-4D97-AF65-F5344CB8AC3E}">
        <p14:creationId xmlns:p14="http://schemas.microsoft.com/office/powerpoint/2010/main" val="27258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64391</TotalTime>
  <Words>2316</Words>
  <Application>Microsoft Macintosh PowerPoint</Application>
  <PresentationFormat>Widescreen</PresentationFormat>
  <Paragraphs>257</Paragraphs>
  <Slides>243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243</vt:i4>
      </vt:variant>
    </vt:vector>
  </HeadingPairs>
  <TitlesOfParts>
    <vt:vector size="250" baseType="lpstr">
      <vt:lpstr>Aptos</vt:lpstr>
      <vt:lpstr>Aptos Display</vt:lpstr>
      <vt:lpstr>Arial</vt:lpstr>
      <vt:lpstr>sfmono-regular</vt:lpstr>
      <vt:lpstr>Udemy Sans</vt:lpstr>
      <vt:lpstr>var(--font-stack-heading)</vt:lpstr>
      <vt:lpstr>Office Theme</vt:lpstr>
      <vt:lpstr>The Ultimate Hands-On Hadoop: Tame your Big Data</vt:lpstr>
      <vt:lpstr>Learn all the buzzwords and Install the Hortonworks Data Platform Sandbox</vt:lpstr>
      <vt:lpstr>PowerPoint Presentation</vt:lpstr>
      <vt:lpstr>Warning for Apple M1 users</vt:lpstr>
      <vt:lpstr>PowerPoint Presentation</vt:lpstr>
      <vt:lpstr>PowerPoint Presentation</vt:lpstr>
      <vt:lpstr>PowerPoint Presentation</vt:lpstr>
      <vt:lpstr>PowerPoint Presentation</vt:lpstr>
      <vt:lpstr>Hadoop overview and History</vt:lpstr>
      <vt:lpstr>PowerPoint Presentation</vt:lpstr>
      <vt:lpstr>Overview of Hadoop Ecosystem</vt:lpstr>
      <vt:lpstr>PowerPoint Presentation</vt:lpstr>
      <vt:lpstr>PowerPoint Presentation</vt:lpstr>
      <vt:lpstr>PowerPoint Presentation</vt:lpstr>
      <vt:lpstr>External Data Storage</vt:lpstr>
      <vt:lpstr>Query Engines</vt:lpstr>
      <vt:lpstr>Using Hadoop’s Core: HDFS and MapReduce</vt:lpstr>
      <vt:lpstr>HDFS: What is it, and how it works</vt:lpstr>
      <vt:lpstr>PowerPoint Presentation</vt:lpstr>
      <vt:lpstr>PowerPoint Presentation</vt:lpstr>
      <vt:lpstr>PowerPoint Presentation</vt:lpstr>
      <vt:lpstr>PowerPoint Presentation</vt:lpstr>
      <vt:lpstr>PowerPoint Presentation</vt:lpstr>
      <vt:lpstr>Installing the MovieLens dataset</vt:lpstr>
      <vt:lpstr>Install MovieLens Dataset into HDFS using command line</vt:lpstr>
      <vt:lpstr>MapReduce: What it is, and 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map reduce distributes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on MRJob installation</vt:lpstr>
      <vt:lpstr>PowerPoint Presentation</vt:lpstr>
      <vt:lpstr>PowerPoint Presentation</vt:lpstr>
      <vt:lpstr>PowerPoint Presentation</vt:lpstr>
      <vt:lpstr>PowerPoint Presentation</vt:lpstr>
      <vt:lpstr>Code up ratings histogram MapReduce Job and run it</vt:lpstr>
      <vt:lpstr>PowerPoint Presentation</vt:lpstr>
      <vt:lpstr>PowerPoint Presentation</vt:lpstr>
      <vt:lpstr>PowerPoint Presentation</vt:lpstr>
      <vt:lpstr>PowerPoint Presentation</vt:lpstr>
      <vt:lpstr>PowerPoint Presentation</vt:lpstr>
      <vt:lpstr>PowerPoint Presentation</vt:lpstr>
      <vt:lpstr>Note: Sorting will only work by partition.</vt:lpstr>
      <vt:lpstr>Programming Hadoop with PIG</vt:lpstr>
      <vt:lpstr>Introducing Ambari</vt:lpstr>
      <vt:lpstr>Introducing Pig</vt:lpstr>
      <vt:lpstr>PowerPoint Presentation</vt:lpstr>
      <vt:lpstr>PowerPoint Presentation</vt:lpstr>
      <vt:lpstr>Example: Find the oldest movie with a 5-star ratings using Pig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Hadoop with Spark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Resilient Distributed Datasets (RDD)</vt:lpstr>
      <vt:lpstr>PowerPoint Presentation</vt:lpstr>
      <vt:lpstr>PowerPoint Presentation</vt:lpstr>
      <vt:lpstr>PowerPoint Presentation</vt:lpstr>
      <vt:lpstr>PowerPoint Presentation</vt:lpstr>
      <vt:lpstr>PowerPoint Presentation</vt:lpstr>
      <vt:lpstr>PowerPoint Presentation</vt:lpstr>
      <vt:lpstr>Find the movie with lowest average rating – with RDDs</vt:lpstr>
      <vt:lpstr>Datasets and Spark 2.0</vt:lpstr>
      <vt:lpstr>PowerPoint Presentation</vt:lpstr>
      <vt:lpstr>PowerPoint Presentation</vt:lpstr>
      <vt:lpstr> </vt:lpstr>
      <vt:lpstr>PowerPoint Presentation</vt:lpstr>
      <vt:lpstr>PowerPoint Presentation</vt:lpstr>
      <vt:lpstr>PowerPoint Presentation</vt:lpstr>
      <vt:lpstr>Find the movie with lowest average rating – with Data frame</vt:lpstr>
      <vt:lpstr>PowerPoint Presentation</vt:lpstr>
      <vt:lpstr>PowerPoint Presentation</vt:lpstr>
      <vt:lpstr>Using relational data stores with Hadoop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Cheat sheet for the following lecture</vt:lpstr>
      <vt:lpstr>PowerPoint Presentation</vt:lpstr>
      <vt:lpstr>Install MySQL and import our Movie Data</vt:lpstr>
      <vt:lpstr>PowerPoint Presentation</vt:lpstr>
      <vt:lpstr>Using non relational data stores with Hadoop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movie ratings into HBase</vt:lpstr>
      <vt:lpstr>PowerPoint Presentation</vt:lpstr>
      <vt:lpstr>PowerPoint Presentation</vt:lpstr>
      <vt:lpstr>PowerPoint Presentation</vt:lpstr>
      <vt:lpstr>PowerPoint Presentation</vt:lpstr>
      <vt:lpstr>Using Hbase with PIG to Import Data at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you have trouble installing Cassandra...</vt:lpstr>
      <vt:lpstr>PowerPoint Presentation</vt:lpstr>
      <vt:lpstr>PowerPoint Presentation</vt:lpstr>
      <vt:lpstr>[Activity] Installing Cassandra</vt:lpstr>
      <vt:lpstr>[Activity] Write Spark Output into Cassandra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Install MongoDB, and integrate Spark with MongoDB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Choose a Database for a given problem</vt:lpstr>
      <vt:lpstr>Querying your data interactively</vt:lpstr>
      <vt:lpstr>PowerPoint Presentation</vt:lpstr>
      <vt:lpstr>PowerPoint Presentation</vt:lpstr>
      <vt:lpstr>PowerPoint Presentation</vt:lpstr>
      <vt:lpstr>PowerPoint Presentation</vt:lpstr>
      <vt:lpstr>PowerPoint Presentation</vt:lpstr>
      <vt:lpstr>PowerPoint Presentation</vt:lpstr>
      <vt:lpstr>[Activity] Setting up Drill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Install Phoenix and query Hbase with it</vt:lpstr>
      <vt:lpstr>PowerPoint Presentation</vt:lpstr>
      <vt:lpstr>PowerPoint Presentation</vt:lpstr>
      <vt:lpstr>PowerPoint Presentation</vt:lpstr>
      <vt:lpstr>PowerPoint Presentation</vt:lpstr>
      <vt:lpstr>PowerPoint Presentation</vt:lpstr>
      <vt:lpstr>[Activity] Install Presto and query Hive with it</vt:lpstr>
      <vt:lpstr>Managing your cluster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Use Hive on Tez and measure the performance benefits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Ultimate Hands-On Hadoop: Tame your Big Data</dc:title>
  <dc:creator>Davinder Pal Singh</dc:creator>
  <cp:lastModifiedBy>Davinder Pal Singh</cp:lastModifiedBy>
  <cp:revision>61</cp:revision>
  <dcterms:created xsi:type="dcterms:W3CDTF">2024-03-15T10:39:20Z</dcterms:created>
  <dcterms:modified xsi:type="dcterms:W3CDTF">2024-04-29T14:23:22Z</dcterms:modified>
</cp:coreProperties>
</file>